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82" r:id="rId13"/>
    <p:sldId id="280" r:id="rId14"/>
    <p:sldId id="274" r:id="rId15"/>
    <p:sldId id="283" r:id="rId16"/>
    <p:sldId id="263" r:id="rId17"/>
    <p:sldId id="281" r:id="rId18"/>
    <p:sldId id="275" r:id="rId19"/>
    <p:sldId id="279" r:id="rId20"/>
    <p:sldId id="284" r:id="rId21"/>
    <p:sldId id="273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288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B2C3A-3CEA-4A34-AA98-0794C6BB9C67}" type="datetimeFigureOut">
              <a:rPr lang="it-IT" smtClean="0"/>
              <a:pPr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EDF49-DB2D-4101-AC06-00DC96FEFF1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gione.piemonte.it/ambiente/acqua/pianoTAcque.ht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Un contratto di lago per il </a:t>
            </a:r>
            <a:r>
              <a:rPr lang="it-IT" b="1" dirty="0" err="1"/>
              <a:t>C</a:t>
            </a:r>
            <a:r>
              <a:rPr lang="it-IT" b="1" dirty="0" err="1" smtClean="0"/>
              <a:t>usio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786742" cy="1752600"/>
          </a:xfrm>
          <a:noFill/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rgbClr val="0070C0"/>
                </a:solidFill>
              </a:rPr>
              <a:t>A tutela dell’ecosistema  </a:t>
            </a:r>
          </a:p>
          <a:p>
            <a:r>
              <a:rPr lang="it-IT" sz="4400" b="1" dirty="0" smtClean="0">
                <a:solidFill>
                  <a:srgbClr val="0070C0"/>
                </a:solidFill>
              </a:rPr>
              <a:t>umano-lacustre</a:t>
            </a:r>
            <a:endParaRPr lang="it-IT" sz="4400" b="1" dirty="0">
              <a:solidFill>
                <a:srgbClr val="0070C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it-IT" b="1" dirty="0" smtClean="0"/>
              <a:t>Che obbiettivi si pone un contratto di lago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071834"/>
          </a:xfrm>
        </p:spPr>
        <p:txBody>
          <a:bodyPr>
            <a:normAutofit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4400" b="1" dirty="0" smtClean="0">
                <a:solidFill>
                  <a:srgbClr val="FF0000"/>
                </a:solidFill>
              </a:rPr>
              <a:t>7°- </a:t>
            </a:r>
            <a:r>
              <a:rPr lang="it-IT" sz="4400" b="1" dirty="0" smtClean="0">
                <a:solidFill>
                  <a:srgbClr val="0070C0"/>
                </a:solidFill>
              </a:rPr>
              <a:t>Incentivazione  alla cura del paesaggio – pulizia bordi strade e dei luoghi comuni</a:t>
            </a:r>
          </a:p>
          <a:p>
            <a:endParaRPr lang="it-IT" sz="3600" b="1" dirty="0" smtClean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it-IT" b="1" dirty="0" smtClean="0"/>
              <a:t>Che obbiettivi si pone un contratto di lago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3000372"/>
            <a:ext cx="7858180" cy="3071834"/>
          </a:xfrm>
        </p:spPr>
        <p:txBody>
          <a:bodyPr>
            <a:normAutofit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4800" b="1" dirty="0" smtClean="0">
                <a:solidFill>
                  <a:srgbClr val="FF0000"/>
                </a:solidFill>
              </a:rPr>
              <a:t>8°- </a:t>
            </a:r>
            <a:r>
              <a:rPr lang="it-IT" sz="4800" b="1" dirty="0" smtClean="0">
                <a:solidFill>
                  <a:srgbClr val="0070C0"/>
                </a:solidFill>
              </a:rPr>
              <a:t>la condivisione delle informazioni – didattica per i giovani e non solo</a:t>
            </a:r>
          </a:p>
          <a:p>
            <a:endParaRPr lang="it-IT" sz="3600" b="1" dirty="0" smtClean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rmAutofit/>
          </a:bodyPr>
          <a:lstStyle/>
          <a:p>
            <a:r>
              <a:rPr lang="it-IT" b="1" dirty="0" smtClean="0"/>
              <a:t>Ruoli  Organizzativi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3071810"/>
            <a:ext cx="8001056" cy="3071834"/>
          </a:xfrm>
        </p:spPr>
        <p:txBody>
          <a:bodyPr>
            <a:normAutofit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it-IT" sz="3600" b="1" dirty="0" smtClean="0">
                <a:solidFill>
                  <a:srgbClr val="0070C0"/>
                </a:solidFill>
              </a:rPr>
              <a:t>Regione Piemonte - promuove</a:t>
            </a:r>
          </a:p>
          <a:p>
            <a:pPr marL="742950" indent="-742950" algn="l">
              <a:buFont typeface="+mj-lt"/>
              <a:buAutoNum type="arabicPeriod"/>
            </a:pPr>
            <a:r>
              <a:rPr lang="it-IT" sz="3600" b="1" dirty="0" smtClean="0">
                <a:solidFill>
                  <a:srgbClr val="0070C0"/>
                </a:solidFill>
              </a:rPr>
              <a:t>Provincie - gestiscono </a:t>
            </a:r>
          </a:p>
          <a:p>
            <a:pPr marL="742950" indent="-742950" algn="l">
              <a:buFont typeface="+mj-lt"/>
              <a:buAutoNum type="arabicPeriod"/>
            </a:pPr>
            <a:r>
              <a:rPr lang="it-IT" sz="3600" b="1" dirty="0" smtClean="0">
                <a:solidFill>
                  <a:srgbClr val="0070C0"/>
                </a:solidFill>
              </a:rPr>
              <a:t>Comuni - attuano e partecipano</a:t>
            </a:r>
          </a:p>
          <a:p>
            <a:pPr marL="742950" indent="-742950" algn="l">
              <a:buFont typeface="+mj-lt"/>
              <a:buAutoNum type="arabicPeriod"/>
            </a:pPr>
            <a:r>
              <a:rPr lang="it-IT" sz="3600" b="1" dirty="0" smtClean="0">
                <a:solidFill>
                  <a:srgbClr val="0070C0"/>
                </a:solidFill>
              </a:rPr>
              <a:t>Cittadini e privati - contribuiscono</a:t>
            </a:r>
          </a:p>
          <a:p>
            <a:endParaRPr lang="it-IT" sz="3600" b="1" dirty="0" smtClean="0">
              <a:solidFill>
                <a:srgbClr val="00B0F0"/>
              </a:solidFill>
            </a:endParaRPr>
          </a:p>
          <a:p>
            <a:endParaRPr lang="it-IT" sz="3600" dirty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rmAutofit/>
          </a:bodyPr>
          <a:lstStyle/>
          <a:p>
            <a:r>
              <a:rPr lang="it-IT" b="1" dirty="0" smtClean="0"/>
              <a:t>STRUTTURA Organizzativa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85918" y="3071810"/>
            <a:ext cx="6643734" cy="3071834"/>
          </a:xfrm>
        </p:spPr>
        <p:txBody>
          <a:bodyPr>
            <a:normAutofit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it-IT" sz="3600" b="1" dirty="0" smtClean="0">
                <a:solidFill>
                  <a:srgbClr val="0070C0"/>
                </a:solidFill>
              </a:rPr>
              <a:t>Assemblea di bacino</a:t>
            </a:r>
          </a:p>
          <a:p>
            <a:pPr marL="742950" indent="-742950" algn="l">
              <a:buFont typeface="+mj-lt"/>
              <a:buAutoNum type="arabicPeriod"/>
            </a:pPr>
            <a:r>
              <a:rPr lang="it-IT" sz="3600" b="1" dirty="0" smtClean="0">
                <a:solidFill>
                  <a:srgbClr val="0070C0"/>
                </a:solidFill>
              </a:rPr>
              <a:t>Cabina di regia </a:t>
            </a:r>
          </a:p>
          <a:p>
            <a:pPr marL="742950" indent="-742950" algn="l">
              <a:buFont typeface="+mj-lt"/>
              <a:buAutoNum type="arabicPeriod"/>
            </a:pPr>
            <a:r>
              <a:rPr lang="it-IT" sz="3600" b="1" dirty="0" smtClean="0">
                <a:solidFill>
                  <a:srgbClr val="0070C0"/>
                </a:solidFill>
              </a:rPr>
              <a:t>Tavolo tecnico operativo</a:t>
            </a:r>
          </a:p>
          <a:p>
            <a:endParaRPr lang="it-IT" sz="3600" b="1" dirty="0" smtClean="0">
              <a:solidFill>
                <a:srgbClr val="00B0F0"/>
              </a:solidFill>
            </a:endParaRPr>
          </a:p>
          <a:p>
            <a:endParaRPr lang="it-IT" sz="3600" dirty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rmAutofit/>
          </a:bodyPr>
          <a:lstStyle/>
          <a:p>
            <a:r>
              <a:rPr lang="it-IT" sz="6000" b="1" dirty="0" smtClean="0"/>
              <a:t>E dunque, cosa si fa ???</a:t>
            </a:r>
            <a:endParaRPr lang="it-IT" sz="6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2500306"/>
            <a:ext cx="8072494" cy="4071966"/>
          </a:xfrm>
        </p:spPr>
        <p:txBody>
          <a:bodyPr>
            <a:normAutofit fontScale="77500" lnSpcReduction="20000"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4800" b="1" dirty="0" smtClean="0">
                <a:solidFill>
                  <a:srgbClr val="0070C0"/>
                </a:solidFill>
              </a:rPr>
              <a:t>Si definisce un protocollo di intesa, tra gli organi istituzionali competenti, </a:t>
            </a:r>
          </a:p>
          <a:p>
            <a:r>
              <a:rPr lang="it-IT" sz="4800" b="1" dirty="0" smtClean="0">
                <a:solidFill>
                  <a:srgbClr val="0070C0"/>
                </a:solidFill>
              </a:rPr>
              <a:t>poi </a:t>
            </a:r>
          </a:p>
          <a:p>
            <a:r>
              <a:rPr lang="it-IT" sz="4800" b="1" dirty="0" smtClean="0">
                <a:solidFill>
                  <a:srgbClr val="98288B"/>
                </a:solidFill>
              </a:rPr>
              <a:t>si svolgono gli studi e le analisi idrogeologica, chimico-fisica , biologica, paesaggistica e storica</a:t>
            </a:r>
          </a:p>
          <a:p>
            <a:endParaRPr lang="it-IT" sz="3600" b="1" dirty="0" smtClean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rmAutofit/>
          </a:bodyPr>
          <a:lstStyle/>
          <a:p>
            <a:r>
              <a:rPr lang="it-IT" sz="6000" b="1" dirty="0" smtClean="0"/>
              <a:t>E poi???</a:t>
            </a:r>
            <a:endParaRPr lang="it-IT" sz="6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2643182"/>
            <a:ext cx="7858180" cy="3714776"/>
          </a:xfrm>
        </p:spPr>
        <p:txBody>
          <a:bodyPr>
            <a:normAutofit fontScale="92500" lnSpcReduction="10000"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4800" b="1" dirty="0" smtClean="0">
                <a:solidFill>
                  <a:srgbClr val="0070C0"/>
                </a:solidFill>
              </a:rPr>
              <a:t>A conclusione delle analisi si definirà un </a:t>
            </a:r>
            <a:r>
              <a:rPr lang="it-IT" sz="4800" b="1" i="1" dirty="0" smtClean="0">
                <a:solidFill>
                  <a:srgbClr val="FF0000"/>
                </a:solidFill>
              </a:rPr>
              <a:t>Piano di Azione Condiviso </a:t>
            </a:r>
            <a:r>
              <a:rPr lang="it-IT" sz="4800" b="1" dirty="0" smtClean="0">
                <a:solidFill>
                  <a:srgbClr val="FF0000"/>
                </a:solidFill>
              </a:rPr>
              <a:t>, </a:t>
            </a:r>
            <a:r>
              <a:rPr lang="it-IT" sz="4800" b="1" dirty="0" smtClean="0">
                <a:solidFill>
                  <a:srgbClr val="0070C0"/>
                </a:solidFill>
              </a:rPr>
              <a:t>e il </a:t>
            </a:r>
            <a:r>
              <a:rPr lang="it-IT" sz="4600" b="1" dirty="0" smtClean="0">
                <a:solidFill>
                  <a:srgbClr val="C00000"/>
                </a:solidFill>
              </a:rPr>
              <a:t>Contratto di Lago </a:t>
            </a:r>
            <a:r>
              <a:rPr lang="it-IT" sz="4800" b="1" dirty="0" smtClean="0">
                <a:solidFill>
                  <a:srgbClr val="0070C0"/>
                </a:solidFill>
              </a:rPr>
              <a:t>costituirà la formale sottoscrizione del piano d’azione</a:t>
            </a:r>
          </a:p>
          <a:p>
            <a:endParaRPr lang="it-IT" sz="3600" b="1" dirty="0" smtClean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rmAutofit/>
          </a:bodyPr>
          <a:lstStyle/>
          <a:p>
            <a:r>
              <a:rPr lang="it-IT" b="1" dirty="0" smtClean="0"/>
              <a:t>Perché Ecomuseo si sta muovendo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07183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Perché ECOMUSEO è il museo del luogo </a:t>
            </a:r>
          </a:p>
          <a:p>
            <a:pPr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Perché il contratto di lago per il </a:t>
            </a:r>
            <a:r>
              <a:rPr lang="it-IT" sz="3600" b="1" dirty="0" err="1" smtClean="0">
                <a:solidFill>
                  <a:srgbClr val="0070C0"/>
                </a:solidFill>
              </a:rPr>
              <a:t>Cusio</a:t>
            </a:r>
            <a:r>
              <a:rPr lang="it-IT" sz="3600" b="1" dirty="0" smtClean="0">
                <a:solidFill>
                  <a:srgbClr val="0070C0"/>
                </a:solidFill>
              </a:rPr>
              <a:t> rappresenta una grossa opportunità per il territorio dopo 28 anni dal LIMING che lo ha risanato. </a:t>
            </a:r>
          </a:p>
          <a:p>
            <a:pPr>
              <a:buFont typeface="Arial" pitchFamily="34" charset="0"/>
              <a:buChar char="•"/>
            </a:pPr>
            <a:endParaRPr lang="it-IT" sz="3600" b="1" dirty="0" smtClean="0">
              <a:solidFill>
                <a:srgbClr val="00B0F0"/>
              </a:solidFill>
            </a:endParaRPr>
          </a:p>
          <a:p>
            <a:endParaRPr lang="it-IT" sz="3600" dirty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rmAutofit/>
          </a:bodyPr>
          <a:lstStyle/>
          <a:p>
            <a:r>
              <a:rPr lang="it-IT" b="1" dirty="0" smtClean="0"/>
              <a:t>Cosa può fare Ecomuseo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07183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Facilitatore nell’ambito della cabina di Regia con le Province</a:t>
            </a:r>
          </a:p>
          <a:p>
            <a:pPr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Ha competenze storico artistiche</a:t>
            </a:r>
          </a:p>
          <a:p>
            <a:pPr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Ha competenze didattiche </a:t>
            </a:r>
          </a:p>
          <a:p>
            <a:pPr>
              <a:buFont typeface="Arial" pitchFamily="34" charset="0"/>
              <a:buChar char="•"/>
            </a:pPr>
            <a:endParaRPr lang="it-IT" sz="3600" b="1" dirty="0" smtClean="0">
              <a:solidFill>
                <a:srgbClr val="00B0F0"/>
              </a:solidFill>
            </a:endParaRPr>
          </a:p>
          <a:p>
            <a:endParaRPr lang="it-IT" sz="3600" dirty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rmAutofit/>
          </a:bodyPr>
          <a:lstStyle/>
          <a:p>
            <a:r>
              <a:rPr lang="it-IT" b="1" dirty="0" smtClean="0"/>
              <a:t>E le aziende???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2571744"/>
            <a:ext cx="7858180" cy="3786214"/>
          </a:xfrm>
        </p:spPr>
        <p:txBody>
          <a:bodyPr>
            <a:normAutofit fontScale="40000" lnSpcReduction="20000"/>
          </a:bodyPr>
          <a:lstStyle/>
          <a:p>
            <a:r>
              <a:rPr lang="it-IT" sz="4900" b="1" i="1" dirty="0" smtClean="0">
                <a:solidFill>
                  <a:srgbClr val="0070C0"/>
                </a:solidFill>
              </a:rPr>
              <a:t>La ditta </a:t>
            </a:r>
            <a:r>
              <a:rPr lang="it-IT" sz="4900" b="1" i="1" dirty="0" err="1" smtClean="0">
                <a:solidFill>
                  <a:srgbClr val="0070C0"/>
                </a:solidFill>
              </a:rPr>
              <a:t>……………</a:t>
            </a:r>
            <a:endParaRPr lang="it-IT" sz="4900" b="1" i="1" dirty="0" smtClean="0">
              <a:solidFill>
                <a:srgbClr val="0070C0"/>
              </a:solidFill>
            </a:endParaRPr>
          </a:p>
          <a:p>
            <a:r>
              <a:rPr lang="it-IT" sz="4900" b="1" i="1" dirty="0" smtClean="0">
                <a:solidFill>
                  <a:srgbClr val="0070C0"/>
                </a:solidFill>
              </a:rPr>
              <a:t>aderisce  alla realizzazione del Contratto di Lago per il </a:t>
            </a:r>
            <a:r>
              <a:rPr lang="it-IT" sz="4900" b="1" i="1" dirty="0" err="1" smtClean="0">
                <a:solidFill>
                  <a:srgbClr val="0070C0"/>
                </a:solidFill>
              </a:rPr>
              <a:t>Cusio</a:t>
            </a:r>
            <a:r>
              <a:rPr lang="it-IT" sz="4900" b="1" i="1" dirty="0" smtClean="0">
                <a:solidFill>
                  <a:srgbClr val="0070C0"/>
                </a:solidFill>
              </a:rPr>
              <a:t> , e </a:t>
            </a:r>
            <a:endParaRPr lang="it-IT" sz="4900" dirty="0" smtClean="0">
              <a:solidFill>
                <a:srgbClr val="0070C0"/>
              </a:solidFill>
            </a:endParaRPr>
          </a:p>
          <a:p>
            <a:r>
              <a:rPr lang="it-IT" sz="4900" b="1" i="1" dirty="0" smtClean="0">
                <a:solidFill>
                  <a:srgbClr val="0070C0"/>
                </a:solidFill>
              </a:rPr>
              <a:t>individua, per quanto di propria competenza, i seguenti temi prioritari:</a:t>
            </a:r>
            <a:endParaRPr lang="it-IT" sz="4900" dirty="0" smtClean="0">
              <a:solidFill>
                <a:srgbClr val="0070C0"/>
              </a:solidFill>
            </a:endParaRPr>
          </a:p>
          <a:p>
            <a:r>
              <a:rPr lang="it-IT" sz="4900" b="1" i="1" dirty="0" smtClean="0">
                <a:solidFill>
                  <a:srgbClr val="0070C0"/>
                </a:solidFill>
              </a:rPr>
              <a:t> </a:t>
            </a:r>
            <a:endParaRPr lang="it-IT" sz="4900" dirty="0" smtClean="0">
              <a:solidFill>
                <a:srgbClr val="0070C0"/>
              </a:solidFill>
            </a:endParaRPr>
          </a:p>
          <a:p>
            <a:pPr marL="742950" lvl="0" indent="-742950" algn="l">
              <a:buFont typeface="+mj-lt"/>
              <a:buAutoNum type="arabicPeriod"/>
            </a:pPr>
            <a:r>
              <a:rPr lang="it-IT" sz="4900" b="1" i="1" dirty="0" smtClean="0">
                <a:solidFill>
                  <a:srgbClr val="0070C0"/>
                </a:solidFill>
              </a:rPr>
              <a:t>mantenere una gestione rispettosa dell’ambiente e del territorio</a:t>
            </a:r>
            <a:r>
              <a:rPr lang="it-IT" sz="4900" dirty="0" smtClean="0">
                <a:solidFill>
                  <a:srgbClr val="0070C0"/>
                </a:solidFill>
              </a:rPr>
              <a:t> ;</a:t>
            </a:r>
          </a:p>
          <a:p>
            <a:pPr marL="742950" lvl="0" indent="-742950" algn="l">
              <a:buFont typeface="+mj-lt"/>
              <a:buAutoNum type="arabicPeriod"/>
            </a:pPr>
            <a:r>
              <a:rPr lang="it-IT" sz="4900" b="1" i="1" dirty="0" smtClean="0">
                <a:solidFill>
                  <a:srgbClr val="0070C0"/>
                </a:solidFill>
              </a:rPr>
              <a:t>adoperarsi presso i propri clienti dipendenti e fornitori, per renderli partecipi al progetto di lago</a:t>
            </a:r>
            <a:r>
              <a:rPr lang="it-IT" sz="4900" dirty="0" smtClean="0">
                <a:solidFill>
                  <a:srgbClr val="0070C0"/>
                </a:solidFill>
              </a:rPr>
              <a:t> ;</a:t>
            </a:r>
          </a:p>
          <a:p>
            <a:pPr marL="742950" lvl="0" indent="-742950" algn="l">
              <a:buFont typeface="+mj-lt"/>
              <a:buAutoNum type="arabicPeriod"/>
            </a:pPr>
            <a:r>
              <a:rPr lang="it-IT" sz="4900" b="1" i="1" dirty="0" smtClean="0">
                <a:solidFill>
                  <a:srgbClr val="0070C0"/>
                </a:solidFill>
              </a:rPr>
              <a:t>sostenere, ove possibile, progetti collegati al Progetto di Lago</a:t>
            </a:r>
            <a:r>
              <a:rPr lang="it-IT" sz="49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it-IT" sz="4900" b="1" i="1" dirty="0" smtClean="0">
                <a:solidFill>
                  <a:srgbClr val="0070C0"/>
                </a:solidFill>
              </a:rPr>
              <a:t> </a:t>
            </a:r>
            <a:endParaRPr lang="it-IT" sz="4900" dirty="0" smtClean="0">
              <a:solidFill>
                <a:srgbClr val="0070C0"/>
              </a:solidFill>
            </a:endParaRPr>
          </a:p>
          <a:p>
            <a:pPr algn="l"/>
            <a:r>
              <a:rPr lang="it-IT" sz="4900" b="1" i="1" dirty="0" smtClean="0">
                <a:solidFill>
                  <a:srgbClr val="0070C0"/>
                </a:solidFill>
              </a:rPr>
              <a:t>In fede, luogo e </a:t>
            </a:r>
            <a:r>
              <a:rPr lang="it-IT" sz="4900" b="1" i="1" dirty="0" err="1" smtClean="0">
                <a:solidFill>
                  <a:srgbClr val="0070C0"/>
                </a:solidFill>
              </a:rPr>
              <a:t>data……………………</a:t>
            </a:r>
            <a:r>
              <a:rPr lang="it-IT" sz="4900" b="1" i="1" dirty="0" smtClean="0">
                <a:solidFill>
                  <a:srgbClr val="0070C0"/>
                </a:solidFill>
              </a:rPr>
              <a:t>.</a:t>
            </a:r>
            <a:endParaRPr lang="it-IT" sz="49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endParaRPr lang="it-IT" sz="3600" b="1" dirty="0" smtClean="0">
              <a:solidFill>
                <a:srgbClr val="00B0F0"/>
              </a:solidFill>
            </a:endParaRPr>
          </a:p>
          <a:p>
            <a:endParaRPr lang="it-IT" sz="3600" dirty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2000239"/>
            <a:ext cx="7772400" cy="1285885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E le associazioni e i cittadini ? 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143248"/>
            <a:ext cx="7858180" cy="321471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70C0"/>
                </a:solidFill>
              </a:rPr>
              <a:t>Partecipano attivamente , sia in forma associata che individuale, alle riunioni e nei luoghi di discussione e di raccolta idee che verranno definiti e regolamentati </a:t>
            </a:r>
          </a:p>
          <a:p>
            <a:endParaRPr lang="it-IT" sz="3600" dirty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it-IT" b="1" dirty="0" smtClean="0"/>
              <a:t>Che cosa è un contratto di lago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071834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70C0"/>
                </a:solidFill>
              </a:rPr>
              <a:t>E</a:t>
            </a:r>
            <a:r>
              <a:rPr lang="it-IT" sz="3600" b="1" dirty="0">
                <a:solidFill>
                  <a:srgbClr val="0070C0"/>
                </a:solidFill>
              </a:rPr>
              <a:t>’ una forma di accordo </a:t>
            </a:r>
            <a:r>
              <a:rPr lang="it-IT" sz="3600" b="1" dirty="0" smtClean="0">
                <a:solidFill>
                  <a:srgbClr val="0070C0"/>
                </a:solidFill>
              </a:rPr>
              <a:t>volontario tra </a:t>
            </a:r>
            <a:r>
              <a:rPr lang="it-IT" sz="3600" b="1" dirty="0">
                <a:solidFill>
                  <a:srgbClr val="0070C0"/>
                </a:solidFill>
              </a:rPr>
              <a:t>vari </a:t>
            </a:r>
            <a:r>
              <a:rPr lang="it-IT" sz="3600" b="1" dirty="0" smtClean="0">
                <a:solidFill>
                  <a:srgbClr val="0070C0"/>
                </a:solidFill>
              </a:rPr>
              <a:t>soggetti, pubblici e privati, che si accordano per raggiungere obiettivi comuni di salvaguardia delle acque e del territorio. </a:t>
            </a:r>
            <a:endParaRPr lang="it-IT" sz="3600" dirty="0">
              <a:solidFill>
                <a:srgbClr val="0070C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2000239"/>
            <a:ext cx="7772400" cy="1285885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A che punto siamo ? 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85786" y="3143248"/>
            <a:ext cx="8001056" cy="3214710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Ok informale regione Piemonte</a:t>
            </a:r>
          </a:p>
          <a:p>
            <a:pPr algn="l"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Pieno sostegno Provincie di Novara e VCO</a:t>
            </a:r>
          </a:p>
          <a:p>
            <a:pPr algn="l"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Fine settembre (28?) assemblea generale</a:t>
            </a:r>
          </a:p>
          <a:p>
            <a:pPr algn="l"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Metà ottobre sottoscrizione protocollo di intesa</a:t>
            </a:r>
          </a:p>
          <a:p>
            <a:r>
              <a:rPr lang="it-IT" sz="3600" b="1" dirty="0" smtClean="0">
                <a:solidFill>
                  <a:srgbClr val="0070C0"/>
                </a:solidFill>
              </a:rPr>
              <a:t>E poi si parte !!</a:t>
            </a:r>
          </a:p>
          <a:p>
            <a:endParaRPr lang="it-IT" sz="3600" dirty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rmAutofit/>
          </a:bodyPr>
          <a:lstStyle/>
          <a:p>
            <a:r>
              <a:rPr lang="it-IT" b="1" dirty="0" smtClean="0"/>
              <a:t>Prima di lasciarci </a:t>
            </a:r>
            <a:r>
              <a:rPr lang="it-IT" b="1" dirty="0" err="1" smtClean="0"/>
              <a:t>……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2786058"/>
            <a:ext cx="8215370" cy="392909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it-IT" sz="3600" b="1" dirty="0" smtClean="0">
                <a:solidFill>
                  <a:srgbClr val="0070C0"/>
                </a:solidFill>
              </a:rPr>
              <a:t>Seneca, ( 4.a.c.) pensava che :</a:t>
            </a:r>
          </a:p>
          <a:p>
            <a:r>
              <a:rPr lang="it-IT" sz="3600" b="1" dirty="0" smtClean="0">
                <a:solidFill>
                  <a:srgbClr val="FF0000"/>
                </a:solidFill>
              </a:rPr>
              <a:t>“la fortuna non esiste, ma ci sono situazioni in cui </a:t>
            </a:r>
          </a:p>
          <a:p>
            <a:r>
              <a:rPr lang="it-IT" sz="3600" b="1" i="1" u="sng" dirty="0" smtClean="0">
                <a:solidFill>
                  <a:srgbClr val="FF0000"/>
                </a:solidFill>
              </a:rPr>
              <a:t>l’opportunità incontra il talento”</a:t>
            </a:r>
          </a:p>
          <a:p>
            <a:endParaRPr lang="it-IT" sz="3600" b="1" dirty="0" smtClean="0">
              <a:solidFill>
                <a:srgbClr val="00B0F0"/>
              </a:solidFill>
            </a:endParaRPr>
          </a:p>
          <a:p>
            <a:endParaRPr lang="it-IT" sz="3600" dirty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07156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Da dove nasce un contratto di lago</a:t>
            </a:r>
            <a:endParaRPr lang="it-IT" sz="3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2786058"/>
            <a:ext cx="8286808" cy="3714776"/>
          </a:xfrm>
        </p:spPr>
        <p:txBody>
          <a:bodyPr>
            <a:normAutofit fontScale="85000" lnSpcReduction="10000"/>
          </a:bodyPr>
          <a:lstStyle/>
          <a:p>
            <a:r>
              <a:rPr lang="it-IT" sz="3300" dirty="0" smtClean="0">
                <a:solidFill>
                  <a:srgbClr val="0070C0"/>
                </a:solidFill>
              </a:rPr>
              <a:t>nasce </a:t>
            </a:r>
            <a:r>
              <a:rPr lang="it-IT" sz="3300" dirty="0">
                <a:solidFill>
                  <a:srgbClr val="0070C0"/>
                </a:solidFill>
              </a:rPr>
              <a:t>dalla  Direttiva Europea  </a:t>
            </a:r>
            <a:r>
              <a:rPr lang="it-IT" sz="3300" b="1" dirty="0">
                <a:solidFill>
                  <a:schemeClr val="tx1"/>
                </a:solidFill>
              </a:rPr>
              <a:t>2000/60/CE </a:t>
            </a:r>
            <a:r>
              <a:rPr lang="it-IT" sz="3300" dirty="0">
                <a:solidFill>
                  <a:srgbClr val="0070C0"/>
                </a:solidFill>
              </a:rPr>
              <a:t>la direttiva “sulle acque” che si prefigge di raggiungere un stato “BUONO” della qualità delle </a:t>
            </a:r>
            <a:r>
              <a:rPr lang="it-IT" sz="3300" dirty="0" smtClean="0">
                <a:solidFill>
                  <a:srgbClr val="0070C0"/>
                </a:solidFill>
              </a:rPr>
              <a:t>acque; a </a:t>
            </a:r>
            <a:r>
              <a:rPr lang="it-IT" sz="3300" dirty="0">
                <a:solidFill>
                  <a:srgbClr val="0070C0"/>
                </a:solidFill>
              </a:rPr>
              <a:t>livello</a:t>
            </a:r>
          </a:p>
          <a:p>
            <a:r>
              <a:rPr lang="it-IT" sz="3300" dirty="0">
                <a:solidFill>
                  <a:srgbClr val="0070C0"/>
                </a:solidFill>
              </a:rPr>
              <a:t>nazionale dal</a:t>
            </a:r>
            <a:r>
              <a:rPr lang="it-IT" sz="3300" dirty="0">
                <a:solidFill>
                  <a:srgbClr val="00B0F0"/>
                </a:solidFill>
              </a:rPr>
              <a:t> </a:t>
            </a:r>
            <a:r>
              <a:rPr lang="it-IT" sz="3300" b="1" dirty="0" err="1">
                <a:solidFill>
                  <a:schemeClr val="tx1"/>
                </a:solidFill>
              </a:rPr>
              <a:t>D.Lgs</a:t>
            </a:r>
            <a:r>
              <a:rPr lang="it-IT" sz="3300" b="1" dirty="0">
                <a:solidFill>
                  <a:schemeClr val="tx1"/>
                </a:solidFill>
              </a:rPr>
              <a:t> </a:t>
            </a:r>
            <a:r>
              <a:rPr lang="it-IT" sz="3300" b="1" dirty="0" smtClean="0">
                <a:solidFill>
                  <a:schemeClr val="tx1"/>
                </a:solidFill>
              </a:rPr>
              <a:t>152/2006</a:t>
            </a:r>
            <a:r>
              <a:rPr lang="it-IT" sz="33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it-IT" sz="3300" dirty="0" smtClean="0">
                <a:solidFill>
                  <a:srgbClr val="0070C0"/>
                </a:solidFill>
              </a:rPr>
              <a:t>A </a:t>
            </a:r>
            <a:r>
              <a:rPr lang="it-IT" sz="3300" dirty="0">
                <a:solidFill>
                  <a:srgbClr val="0070C0"/>
                </a:solidFill>
              </a:rPr>
              <a:t>seguire il  Piano territoriale Regione Piemonte </a:t>
            </a:r>
            <a:r>
              <a:rPr lang="it-IT" sz="3300" dirty="0">
                <a:solidFill>
                  <a:schemeClr val="tx1"/>
                </a:solidFill>
              </a:rPr>
              <a:t>DGR 16-10273 </a:t>
            </a:r>
            <a:r>
              <a:rPr lang="it-IT" sz="3300" dirty="0">
                <a:solidFill>
                  <a:srgbClr val="0070C0"/>
                </a:solidFill>
              </a:rPr>
              <a:t>art.35 in cui  la </a:t>
            </a:r>
            <a:r>
              <a:rPr lang="it-IT" sz="3300" b="1" dirty="0">
                <a:solidFill>
                  <a:srgbClr val="0070C0"/>
                </a:solidFill>
              </a:rPr>
              <a:t>Regione Piemonte</a:t>
            </a:r>
            <a:r>
              <a:rPr lang="it-IT" sz="3300" dirty="0">
                <a:solidFill>
                  <a:srgbClr val="0070C0"/>
                </a:solidFill>
              </a:rPr>
              <a:t> considera i "Contratti di fiume e di lago" strumenti fondamentali per l'attuazione del </a:t>
            </a:r>
            <a:r>
              <a:rPr lang="it-IT" sz="3300" b="1" u="sng" dirty="0">
                <a:solidFill>
                  <a:srgbClr val="00B0F0"/>
                </a:solidFill>
                <a:hlinkClick r:id="rId2"/>
              </a:rPr>
              <a:t>Piano di Tutela delle Acque </a:t>
            </a:r>
            <a:r>
              <a:rPr lang="it-IT" sz="3300" dirty="0">
                <a:solidFill>
                  <a:srgbClr val="0070C0"/>
                </a:solidFill>
              </a:rPr>
              <a:t>(PTA</a:t>
            </a:r>
            <a:r>
              <a:rPr lang="it-IT" dirty="0">
                <a:solidFill>
                  <a:srgbClr val="0070C0"/>
                </a:solidFill>
              </a:rPr>
              <a:t>)</a:t>
            </a: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3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it-IT" b="1" dirty="0" smtClean="0"/>
              <a:t>Che obbiettivi si pone un contratto di lago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071834"/>
          </a:xfrm>
        </p:spPr>
        <p:txBody>
          <a:bodyPr>
            <a:normAutofit fontScale="92500"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3600" b="1" dirty="0" smtClean="0">
                <a:solidFill>
                  <a:srgbClr val="FF0000"/>
                </a:solidFill>
              </a:rPr>
              <a:t>1°-  </a:t>
            </a:r>
            <a:r>
              <a:rPr lang="it-IT" sz="3600" b="1" dirty="0" smtClean="0">
                <a:solidFill>
                  <a:srgbClr val="0070C0"/>
                </a:solidFill>
              </a:rPr>
              <a:t>valutazione della SITUAZIONE  IDROGEOLOGICA su tutto il bacino idrografico, con verifica esondazioni, terreni franosi, governo dei corsi d’acqua</a:t>
            </a: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it-IT" b="1" dirty="0" smtClean="0"/>
              <a:t>Che obbiettivi si pone un contratto di lago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286148"/>
          </a:xfrm>
        </p:spPr>
        <p:txBody>
          <a:bodyPr>
            <a:normAutofit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3600" b="1" dirty="0" smtClean="0">
                <a:solidFill>
                  <a:srgbClr val="FF0000"/>
                </a:solidFill>
              </a:rPr>
              <a:t>2°-  </a:t>
            </a:r>
            <a:r>
              <a:rPr lang="it-IT" sz="3600" b="1" dirty="0" smtClean="0">
                <a:solidFill>
                  <a:srgbClr val="0070C0"/>
                </a:solidFill>
              </a:rPr>
              <a:t>miglioramento dello STATO ECOLOGICO, valutazioni chimico-fisico,  biologica e </a:t>
            </a:r>
            <a:r>
              <a:rPr lang="it-IT" sz="3600" b="1" dirty="0" err="1" smtClean="0">
                <a:solidFill>
                  <a:srgbClr val="0070C0"/>
                </a:solidFill>
              </a:rPr>
              <a:t>idromorfologica</a:t>
            </a:r>
            <a:r>
              <a:rPr lang="it-IT" sz="3600" b="1" dirty="0" smtClean="0">
                <a:solidFill>
                  <a:srgbClr val="0070C0"/>
                </a:solidFill>
              </a:rPr>
              <a:t> delle acque e  dei sedimenti   (CNR -ISE) </a:t>
            </a: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it-IT" b="1" dirty="0" smtClean="0"/>
              <a:t>Che obbiettivi si pone un contratto di lago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071834"/>
          </a:xfrm>
        </p:spPr>
        <p:txBody>
          <a:bodyPr>
            <a:normAutofit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4800" b="1" dirty="0" smtClean="0">
                <a:solidFill>
                  <a:srgbClr val="FF0000"/>
                </a:solidFill>
              </a:rPr>
              <a:t>3°-  </a:t>
            </a:r>
            <a:r>
              <a:rPr lang="it-IT" sz="4800" b="1" dirty="0" smtClean="0">
                <a:solidFill>
                  <a:srgbClr val="0070C0"/>
                </a:solidFill>
              </a:rPr>
              <a:t>riqualificazione dei Sistemi ambientali- </a:t>
            </a:r>
            <a:r>
              <a:rPr lang="it-IT" sz="4800" b="1" dirty="0" err="1" smtClean="0">
                <a:solidFill>
                  <a:srgbClr val="0070C0"/>
                </a:solidFill>
              </a:rPr>
              <a:t>sedimi</a:t>
            </a:r>
            <a:r>
              <a:rPr lang="it-IT" sz="4800" b="1" dirty="0" smtClean="0">
                <a:solidFill>
                  <a:srgbClr val="0070C0"/>
                </a:solidFill>
              </a:rPr>
              <a:t> di aziende dismesse</a:t>
            </a: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it-IT" b="1" dirty="0" smtClean="0"/>
              <a:t>Che obbiettivi si pone un contratto di lago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071834"/>
          </a:xfrm>
        </p:spPr>
        <p:txBody>
          <a:bodyPr>
            <a:normAutofit fontScale="92500"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4800" b="1" dirty="0" smtClean="0">
                <a:solidFill>
                  <a:srgbClr val="FF0000"/>
                </a:solidFill>
              </a:rPr>
              <a:t>4°-  </a:t>
            </a:r>
            <a:r>
              <a:rPr lang="it-IT" sz="4800" b="1" dirty="0" smtClean="0">
                <a:solidFill>
                  <a:srgbClr val="0070C0"/>
                </a:solidFill>
              </a:rPr>
              <a:t>valorizzazione paesaggistica degli insediamenti afferenti il lago e il suo bacino imbrifero</a:t>
            </a:r>
          </a:p>
          <a:p>
            <a:endParaRPr lang="it-IT" sz="4800" b="1" dirty="0" smtClean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it-IT" b="1" dirty="0" smtClean="0"/>
              <a:t>Che obbiettivi si pone un contratto di lago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071834"/>
          </a:xfrm>
        </p:spPr>
        <p:txBody>
          <a:bodyPr>
            <a:normAutofit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4800" b="1" dirty="0" smtClean="0">
                <a:solidFill>
                  <a:srgbClr val="FF0000"/>
                </a:solidFill>
              </a:rPr>
              <a:t>5°- </a:t>
            </a:r>
            <a:r>
              <a:rPr lang="it-IT" sz="4800" b="1" dirty="0" smtClean="0">
                <a:solidFill>
                  <a:srgbClr val="0070C0"/>
                </a:solidFill>
              </a:rPr>
              <a:t>Valorizzazione storico culturale dei “luoghi del lago”</a:t>
            </a: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it-IT" b="1" dirty="0" smtClean="0"/>
              <a:t>Che obbiettivi si pone un contratto di lago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8180" cy="3071834"/>
          </a:xfrm>
        </p:spPr>
        <p:txBody>
          <a:bodyPr>
            <a:normAutofit fontScale="92500" lnSpcReduction="10000"/>
          </a:bodyPr>
          <a:lstStyle/>
          <a:p>
            <a:endParaRPr lang="it-IT" sz="3600" b="1" dirty="0" smtClean="0">
              <a:solidFill>
                <a:srgbClr val="00B0F0"/>
              </a:solidFill>
            </a:endParaRPr>
          </a:p>
          <a:p>
            <a:r>
              <a:rPr lang="it-IT" sz="4400" b="1" dirty="0" smtClean="0">
                <a:solidFill>
                  <a:srgbClr val="FF0000"/>
                </a:solidFill>
              </a:rPr>
              <a:t>6°- </a:t>
            </a:r>
            <a:r>
              <a:rPr lang="it-IT" sz="4400" b="1" dirty="0" smtClean="0">
                <a:solidFill>
                  <a:srgbClr val="0070C0"/>
                </a:solidFill>
              </a:rPr>
              <a:t>Incentivazione dell’uso sostenibile del lago – operatori, aziende, associazioni culturali e sportive</a:t>
            </a:r>
          </a:p>
          <a:p>
            <a:endParaRPr lang="it-IT" sz="3600" b="1" dirty="0" smtClean="0">
              <a:solidFill>
                <a:srgbClr val="00B0F0"/>
              </a:solidFill>
            </a:endParaRPr>
          </a:p>
        </p:txBody>
      </p:sp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2"/>
          <a:srcRect l="11510" t="18408" r="16486" b="62189"/>
          <a:stretch>
            <a:fillRect/>
          </a:stretch>
        </p:blipFill>
        <p:spPr bwMode="auto">
          <a:xfrm>
            <a:off x="285720" y="285728"/>
            <a:ext cx="842324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574</Words>
  <Application>Microsoft Office PowerPoint</Application>
  <PresentationFormat>Presentazione su schermo (4:3)</PresentationFormat>
  <Paragraphs>79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Un contratto di lago per il Cusio</vt:lpstr>
      <vt:lpstr>Che cosa è un contratto di lago</vt:lpstr>
      <vt:lpstr>Da dove nasce un contratto di lago</vt:lpstr>
      <vt:lpstr>Che obbiettivi si pone un contratto di lago</vt:lpstr>
      <vt:lpstr>Che obbiettivi si pone un contratto di lago</vt:lpstr>
      <vt:lpstr>Che obbiettivi si pone un contratto di lago</vt:lpstr>
      <vt:lpstr>Che obbiettivi si pone un contratto di lago</vt:lpstr>
      <vt:lpstr>Che obbiettivi si pone un contratto di lago</vt:lpstr>
      <vt:lpstr>Che obbiettivi si pone un contratto di lago</vt:lpstr>
      <vt:lpstr>Che obbiettivi si pone un contratto di lago</vt:lpstr>
      <vt:lpstr>Che obbiettivi si pone un contratto di lago</vt:lpstr>
      <vt:lpstr>Ruoli  Organizzativi</vt:lpstr>
      <vt:lpstr>STRUTTURA Organizzativa</vt:lpstr>
      <vt:lpstr>E dunque, cosa si fa ???</vt:lpstr>
      <vt:lpstr>E poi???</vt:lpstr>
      <vt:lpstr>Perché Ecomuseo si sta muovendo</vt:lpstr>
      <vt:lpstr>Cosa può fare Ecomuseo</vt:lpstr>
      <vt:lpstr>E le aziende??? </vt:lpstr>
      <vt:lpstr>E le associazioni e i cittadini ?  </vt:lpstr>
      <vt:lpstr>A che punto siamo ?  </vt:lpstr>
      <vt:lpstr>Prima di lasciarci ……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contratto di lago per il Cusio</dc:title>
  <dc:creator>Gianni</dc:creator>
  <cp:lastModifiedBy>Gianni</cp:lastModifiedBy>
  <cp:revision>43</cp:revision>
  <dcterms:created xsi:type="dcterms:W3CDTF">2018-07-21T17:52:11Z</dcterms:created>
  <dcterms:modified xsi:type="dcterms:W3CDTF">2018-07-26T16:06:57Z</dcterms:modified>
</cp:coreProperties>
</file>