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2" r:id="rId3"/>
    <p:sldId id="266" r:id="rId4"/>
    <p:sldId id="290" r:id="rId5"/>
    <p:sldId id="291" r:id="rId6"/>
    <p:sldId id="260" r:id="rId7"/>
    <p:sldId id="300" r:id="rId8"/>
    <p:sldId id="292" r:id="rId9"/>
    <p:sldId id="293" r:id="rId10"/>
    <p:sldId id="294" r:id="rId11"/>
    <p:sldId id="295" r:id="rId12"/>
    <p:sldId id="282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2E22-04F1-4A5E-8A62-05A5D32AC86F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283F-4F47-4219-8AD7-93AFDF13672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6444B-5432-46E2-8478-E238A85C5D4A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1508E-A2B2-4280-A87E-9DABB5B2C7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1508E-A2B2-4280-A87E-9DABB5B2C7C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2C3A-3CEA-4A34-AA98-0794C6BB9C67}" type="datetimeFigureOut">
              <a:rPr lang="it-IT" smtClean="0"/>
              <a:pPr/>
              <a:t>20/02/2020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DF49-DB2D-4101-AC06-00DC96FEFF1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gione.piemonte.it/ambiente/acqua/pianoTAcque.ht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it-IT" b="1" i="1" dirty="0" smtClean="0"/>
              <a:t>Il contratto di lago per il CUSIO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7786742" cy="285752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5400" b="1" dirty="0" smtClean="0">
                <a:solidFill>
                  <a:srgbClr val="0070C0"/>
                </a:solidFill>
              </a:rPr>
              <a:t>La tutela dell’ecosistema </a:t>
            </a:r>
            <a:r>
              <a:rPr lang="it-IT" sz="5400" b="1" dirty="0" smtClean="0">
                <a:solidFill>
                  <a:srgbClr val="0070C0"/>
                </a:solidFill>
              </a:rPr>
              <a:t>umano-lacustre, </a:t>
            </a:r>
            <a:br>
              <a:rPr lang="it-IT" sz="5400" b="1" dirty="0" smtClean="0">
                <a:solidFill>
                  <a:srgbClr val="0070C0"/>
                </a:solidFill>
              </a:rPr>
            </a:br>
            <a:r>
              <a:rPr lang="it-IT" sz="5400" b="1" dirty="0" smtClean="0">
                <a:solidFill>
                  <a:srgbClr val="0070C0"/>
                </a:solidFill>
              </a:rPr>
              <a:t>a </a:t>
            </a:r>
            <a:r>
              <a:rPr lang="it-IT" sz="5400" b="1" dirty="0" smtClean="0">
                <a:solidFill>
                  <a:srgbClr val="0070C0"/>
                </a:solidFill>
              </a:rPr>
              <a:t>trent’anni </a:t>
            </a:r>
            <a:r>
              <a:rPr lang="it-IT" sz="5400" b="1" dirty="0" smtClean="0">
                <a:solidFill>
                  <a:srgbClr val="0070C0"/>
                </a:solidFill>
              </a:rPr>
              <a:t>dal LIMING</a:t>
            </a:r>
            <a:endParaRPr lang="it-IT" sz="5400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464347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Adesso</a:t>
            </a: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Stiamo lavorando per la VAS (Valutazione Strategica Ambientale)  producendo </a:t>
            </a:r>
            <a:r>
              <a:rPr lang="it-IT" b="1" dirty="0" smtClean="0">
                <a:solidFill>
                  <a:srgbClr val="0070C0"/>
                </a:solidFill>
              </a:rPr>
              <a:t>l’analisi territoriale,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il Piano di Azione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e </a:t>
            </a:r>
            <a:r>
              <a:rPr lang="it-IT" b="1" dirty="0" smtClean="0">
                <a:solidFill>
                  <a:srgbClr val="0070C0"/>
                </a:solidFill>
              </a:rPr>
              <a:t>tutti i documenti necessari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000239"/>
            <a:ext cx="7772400" cy="4286281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Obiettivo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Giungere </a:t>
            </a:r>
            <a:r>
              <a:rPr lang="it-IT" b="1" dirty="0" smtClean="0">
                <a:solidFill>
                  <a:srgbClr val="0070C0"/>
                </a:solidFill>
              </a:rPr>
              <a:t>alla firma del contratto entro </a:t>
            </a:r>
            <a:r>
              <a:rPr lang="it-IT" b="1" dirty="0" smtClean="0">
                <a:solidFill>
                  <a:srgbClr val="0070C0"/>
                </a:solidFill>
              </a:rPr>
              <a:t>il 2021!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/>
              <a:t>Gli Amici d’Oro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001056" cy="3071834"/>
          </a:xfrm>
        </p:spPr>
        <p:txBody>
          <a:bodyPr>
            <a:normAutofit/>
          </a:bodyPr>
          <a:lstStyle/>
          <a:p>
            <a:endParaRPr lang="it-IT" sz="3600" b="1" dirty="0" smtClean="0">
              <a:solidFill>
                <a:srgbClr val="00B0F0"/>
              </a:solidFill>
            </a:endParaRPr>
          </a:p>
          <a:p>
            <a:endParaRPr lang="it-IT" sz="3600" dirty="0">
              <a:solidFill>
                <a:srgbClr val="00B0F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309" t="32752" r="56813" b="31666"/>
          <a:stretch>
            <a:fillRect/>
          </a:stretch>
        </p:blipFill>
        <p:spPr bwMode="auto">
          <a:xfrm>
            <a:off x="0" y="2928934"/>
            <a:ext cx="89527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7858180" cy="3071834"/>
          </a:xfrm>
        </p:spPr>
        <p:txBody>
          <a:bodyPr>
            <a:normAutofit/>
          </a:bodyPr>
          <a:lstStyle/>
          <a:p>
            <a:endParaRPr lang="it-IT" sz="3600" b="1" dirty="0" smtClean="0">
              <a:solidFill>
                <a:srgbClr val="00B0F0"/>
              </a:solidFill>
            </a:endParaRPr>
          </a:p>
          <a:p>
            <a:endParaRPr lang="it-IT" sz="3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1581" t="25000" r="64430" b="21666"/>
          <a:stretch>
            <a:fillRect/>
          </a:stretch>
        </p:blipFill>
        <p:spPr bwMode="auto">
          <a:xfrm>
            <a:off x="1571604" y="1857364"/>
            <a:ext cx="62151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3455021" y="324871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</a:rPr>
              <a:t>Ecomuseo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4143404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0070C0"/>
                </a:solidFill>
              </a:rPr>
              <a:t>Perché un contratto di </a:t>
            </a:r>
            <a:r>
              <a:rPr lang="it-IT" sz="7200" b="1" dirty="0" smtClean="0">
                <a:solidFill>
                  <a:srgbClr val="0070C0"/>
                </a:solidFill>
              </a:rPr>
              <a:t>lago?</a:t>
            </a:r>
            <a:endParaRPr lang="it-IT" sz="7200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ARCHIVIO DOCUMENTI n°1 -PC\ECOMUSEO\2019 ECOMUSEO\Foto LIMING\Digitalizzato_20190305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1153"/>
            <a:ext cx="7500990" cy="493582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>
                <a:solidFill>
                  <a:schemeClr val="bg1"/>
                </a:solidFill>
              </a:rPr>
              <a:t>30 anni fa il LIMING</a:t>
            </a:r>
            <a:endParaRPr lang="it-IT" sz="60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858180" cy="1357322"/>
          </a:xfrm>
        </p:spPr>
        <p:txBody>
          <a:bodyPr>
            <a:normAutofit/>
          </a:bodyPr>
          <a:lstStyle/>
          <a:p>
            <a:endParaRPr lang="it-IT" sz="3600" b="1" dirty="0" smtClean="0">
              <a:solidFill>
                <a:srgbClr val="00B0F0"/>
              </a:solidFill>
            </a:endParaRPr>
          </a:p>
          <a:p>
            <a:endParaRPr lang="it-IT" sz="4800" b="1" dirty="0" smtClean="0">
              <a:solidFill>
                <a:srgbClr val="0070C0"/>
              </a:solidFill>
            </a:endParaRPr>
          </a:p>
          <a:p>
            <a:endParaRPr lang="it-IT" sz="36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500990" cy="714380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>
                <a:solidFill>
                  <a:srgbClr val="0070C0"/>
                </a:solidFill>
              </a:rPr>
              <a:t>Il lago </a:t>
            </a:r>
            <a:r>
              <a:rPr lang="it-IT" sz="6000" b="1" dirty="0" smtClean="0">
                <a:solidFill>
                  <a:srgbClr val="0070C0"/>
                </a:solidFill>
              </a:rPr>
              <a:t>rinasce!</a:t>
            </a:r>
            <a:endParaRPr lang="it-IT" sz="6000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858180" cy="3714776"/>
          </a:xfrm>
        </p:spPr>
        <p:txBody>
          <a:bodyPr>
            <a:normAutofit/>
          </a:bodyPr>
          <a:lstStyle/>
          <a:p>
            <a:endParaRPr lang="it-IT" sz="3600" b="1" dirty="0" smtClean="0">
              <a:solidFill>
                <a:srgbClr val="00B0F0"/>
              </a:solidFill>
            </a:endParaRPr>
          </a:p>
          <a:p>
            <a:endParaRPr lang="it-IT" sz="4800" b="1" dirty="0" smtClean="0">
              <a:solidFill>
                <a:srgbClr val="0070C0"/>
              </a:solidFill>
            </a:endParaRPr>
          </a:p>
          <a:p>
            <a:endParaRPr lang="it-IT" sz="36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ARCHIVIO DOCUMENTI n°1 -PC\ECOMUSEO\2019 ECOMUSEO\Foto LIMING\Digitalizzato_20190305 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90079"/>
            <a:ext cx="6572296" cy="426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071569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Da dove nasce un contratto di lago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286808" cy="3714776"/>
          </a:xfrm>
        </p:spPr>
        <p:txBody>
          <a:bodyPr>
            <a:normAutofit fontScale="92500" lnSpcReduction="20000"/>
          </a:bodyPr>
          <a:lstStyle/>
          <a:p>
            <a:r>
              <a:rPr lang="it-IT" sz="3300" dirty="0" smtClean="0">
                <a:solidFill>
                  <a:srgbClr val="0070C0"/>
                </a:solidFill>
              </a:rPr>
              <a:t>nasce </a:t>
            </a:r>
            <a:r>
              <a:rPr lang="it-IT" sz="3300" dirty="0">
                <a:solidFill>
                  <a:srgbClr val="0070C0"/>
                </a:solidFill>
              </a:rPr>
              <a:t>dalla </a:t>
            </a:r>
            <a:r>
              <a:rPr lang="it-IT" sz="3300" dirty="0" smtClean="0">
                <a:solidFill>
                  <a:srgbClr val="0070C0"/>
                </a:solidFill>
              </a:rPr>
              <a:t>Direttiva </a:t>
            </a:r>
            <a:r>
              <a:rPr lang="it-IT" sz="3300" dirty="0">
                <a:solidFill>
                  <a:srgbClr val="0070C0"/>
                </a:solidFill>
              </a:rPr>
              <a:t>Europea  </a:t>
            </a:r>
            <a:r>
              <a:rPr lang="it-IT" sz="3300" b="1" dirty="0">
                <a:solidFill>
                  <a:schemeClr val="tx1"/>
                </a:solidFill>
              </a:rPr>
              <a:t>2000/60/CE </a:t>
            </a:r>
            <a:r>
              <a:rPr lang="it-IT" sz="3300" dirty="0" smtClean="0">
                <a:solidFill>
                  <a:srgbClr val="0070C0"/>
                </a:solidFill>
              </a:rPr>
              <a:t>“</a:t>
            </a:r>
            <a:r>
              <a:rPr lang="it-IT" sz="3300" dirty="0">
                <a:solidFill>
                  <a:srgbClr val="0070C0"/>
                </a:solidFill>
              </a:rPr>
              <a:t>sulle acque” che si prefigge di raggiungere un stato “BUONO” della qualità delle </a:t>
            </a:r>
            <a:r>
              <a:rPr lang="it-IT" sz="3300" dirty="0" smtClean="0">
                <a:solidFill>
                  <a:srgbClr val="0070C0"/>
                </a:solidFill>
              </a:rPr>
              <a:t>acque; </a:t>
            </a:r>
            <a:r>
              <a:rPr lang="it-IT" sz="3300" dirty="0" smtClean="0">
                <a:solidFill>
                  <a:srgbClr val="0070C0"/>
                </a:solidFill>
              </a:rPr>
              <a:t/>
            </a:r>
            <a:br>
              <a:rPr lang="it-IT" sz="3300" dirty="0" smtClean="0">
                <a:solidFill>
                  <a:srgbClr val="0070C0"/>
                </a:solidFill>
              </a:rPr>
            </a:br>
            <a:r>
              <a:rPr lang="it-IT" sz="3300" dirty="0" smtClean="0">
                <a:solidFill>
                  <a:srgbClr val="0070C0"/>
                </a:solidFill>
              </a:rPr>
              <a:t>a livello nazionale </a:t>
            </a:r>
            <a:r>
              <a:rPr lang="it-IT" sz="3300" dirty="0">
                <a:solidFill>
                  <a:srgbClr val="0070C0"/>
                </a:solidFill>
              </a:rPr>
              <a:t>dal</a:t>
            </a:r>
            <a:r>
              <a:rPr lang="it-IT" sz="3300" dirty="0">
                <a:solidFill>
                  <a:srgbClr val="00B0F0"/>
                </a:solidFill>
              </a:rPr>
              <a:t> </a:t>
            </a:r>
            <a:r>
              <a:rPr lang="it-IT" sz="3300" b="1" dirty="0" err="1">
                <a:solidFill>
                  <a:schemeClr val="tx1"/>
                </a:solidFill>
              </a:rPr>
              <a:t>D.Lgs</a:t>
            </a:r>
            <a:r>
              <a:rPr lang="it-IT" sz="3300" b="1" dirty="0">
                <a:solidFill>
                  <a:schemeClr val="tx1"/>
                </a:solidFill>
              </a:rPr>
              <a:t> </a:t>
            </a:r>
            <a:r>
              <a:rPr lang="it-IT" sz="3300" b="1" dirty="0" smtClean="0">
                <a:solidFill>
                  <a:schemeClr val="tx1"/>
                </a:solidFill>
              </a:rPr>
              <a:t>152/2006</a:t>
            </a:r>
            <a:r>
              <a:rPr lang="it-IT" sz="3300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it-IT" sz="3300" dirty="0" smtClean="0">
                <a:solidFill>
                  <a:srgbClr val="0070C0"/>
                </a:solidFill>
              </a:rPr>
              <a:t>A </a:t>
            </a:r>
            <a:r>
              <a:rPr lang="it-IT" sz="3300" dirty="0">
                <a:solidFill>
                  <a:srgbClr val="0070C0"/>
                </a:solidFill>
              </a:rPr>
              <a:t>seguire il  Piano territoriale Regione Piemonte </a:t>
            </a:r>
            <a:r>
              <a:rPr lang="it-IT" sz="3300" dirty="0">
                <a:solidFill>
                  <a:schemeClr val="tx1"/>
                </a:solidFill>
              </a:rPr>
              <a:t>DGR 16-10273 </a:t>
            </a:r>
            <a:r>
              <a:rPr lang="it-IT" sz="3300" dirty="0">
                <a:solidFill>
                  <a:srgbClr val="0070C0"/>
                </a:solidFill>
              </a:rPr>
              <a:t>art.35 in cui  la </a:t>
            </a:r>
            <a:r>
              <a:rPr lang="it-IT" sz="3300" b="1" dirty="0">
                <a:solidFill>
                  <a:srgbClr val="0070C0"/>
                </a:solidFill>
              </a:rPr>
              <a:t>Regione Piemonte</a:t>
            </a:r>
            <a:r>
              <a:rPr lang="it-IT" sz="3300" dirty="0">
                <a:solidFill>
                  <a:srgbClr val="0070C0"/>
                </a:solidFill>
              </a:rPr>
              <a:t> considera i "Contratti di fiume e di lago" </a:t>
            </a:r>
            <a:r>
              <a:rPr lang="it-IT" sz="3300" dirty="0" smtClean="0">
                <a:solidFill>
                  <a:srgbClr val="0070C0"/>
                </a:solidFill>
              </a:rPr>
              <a:t/>
            </a:r>
            <a:br>
              <a:rPr lang="it-IT" sz="3300" dirty="0" smtClean="0">
                <a:solidFill>
                  <a:srgbClr val="0070C0"/>
                </a:solidFill>
              </a:rPr>
            </a:br>
            <a:r>
              <a:rPr lang="it-IT" sz="3300" dirty="0" smtClean="0">
                <a:solidFill>
                  <a:srgbClr val="0070C0"/>
                </a:solidFill>
              </a:rPr>
              <a:t>strumenti </a:t>
            </a:r>
            <a:r>
              <a:rPr lang="it-IT" sz="3300" dirty="0">
                <a:solidFill>
                  <a:srgbClr val="0070C0"/>
                </a:solidFill>
              </a:rPr>
              <a:t>fondamentali per l'attuazione del </a:t>
            </a:r>
            <a:r>
              <a:rPr lang="it-IT" sz="3300" dirty="0" smtClean="0">
                <a:solidFill>
                  <a:srgbClr val="0070C0"/>
                </a:solidFill>
              </a:rPr>
              <a:t/>
            </a:r>
            <a:br>
              <a:rPr lang="it-IT" sz="3300" dirty="0" smtClean="0">
                <a:solidFill>
                  <a:srgbClr val="0070C0"/>
                </a:solidFill>
              </a:rPr>
            </a:br>
            <a:r>
              <a:rPr lang="it-IT" sz="3300" b="1" u="sng" dirty="0" smtClean="0">
                <a:solidFill>
                  <a:srgbClr val="00B0F0"/>
                </a:solidFill>
                <a:hlinkClick r:id="rId2"/>
              </a:rPr>
              <a:t>Piano </a:t>
            </a:r>
            <a:r>
              <a:rPr lang="it-IT" sz="3300" b="1" u="sng" dirty="0">
                <a:solidFill>
                  <a:srgbClr val="00B0F0"/>
                </a:solidFill>
                <a:hlinkClick r:id="rId2"/>
              </a:rPr>
              <a:t>di Tutela delle Acque </a:t>
            </a:r>
            <a:r>
              <a:rPr lang="it-IT" sz="3300" dirty="0">
                <a:solidFill>
                  <a:srgbClr val="0070C0"/>
                </a:solidFill>
              </a:rPr>
              <a:t>(PTA</a:t>
            </a:r>
            <a:r>
              <a:rPr lang="it-IT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4627"/>
          <a:stretch>
            <a:fillRect/>
          </a:stretch>
        </p:blipFill>
        <p:spPr bwMode="auto">
          <a:xfrm>
            <a:off x="285720" y="285727"/>
            <a:ext cx="8429684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-1258" t="359" r="912" b="21440"/>
          <a:stretch>
            <a:fillRect/>
          </a:stretch>
        </p:blipFill>
        <p:spPr bwMode="auto">
          <a:xfrm>
            <a:off x="3500430" y="1285860"/>
            <a:ext cx="4357718" cy="516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67544" y="2000240"/>
            <a:ext cx="3461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Comprende anche </a:t>
            </a:r>
            <a:r>
              <a:rPr lang="it-IT" sz="4400" b="1" dirty="0" smtClean="0">
                <a:solidFill>
                  <a:srgbClr val="C00000"/>
                </a:solidFill>
              </a:rPr>
              <a:t>lo Strona e la sua </a:t>
            </a:r>
            <a:r>
              <a:rPr lang="it-IT" sz="4400" b="1" dirty="0" smtClean="0">
                <a:solidFill>
                  <a:srgbClr val="C00000"/>
                </a:solidFill>
              </a:rPr>
              <a:t>valle, fino a Gravellona Toce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492922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Quali passi abbiamo fatto ?</a:t>
            </a:r>
            <a:r>
              <a:rPr lang="it-IT" sz="4000" b="1" dirty="0" smtClean="0">
                <a:solidFill>
                  <a:srgbClr val="0070C0"/>
                </a:solidFill>
              </a:rPr>
              <a:t/>
            </a:r>
            <a:br>
              <a:rPr lang="it-IT" sz="4000" b="1" dirty="0" smtClean="0">
                <a:solidFill>
                  <a:srgbClr val="0070C0"/>
                </a:solidFill>
              </a:rPr>
            </a:br>
            <a:r>
              <a:rPr lang="it-IT" sz="4000" b="1" dirty="0" smtClean="0">
                <a:solidFill>
                  <a:srgbClr val="0070C0"/>
                </a:solidFill>
              </a:rPr>
              <a:t>Protocollo di intesa firmato lo scorso 1° dicembre 2018 a San Maurizio d’Opaglio da 86 portatori di interesse </a:t>
            </a:r>
            <a:r>
              <a:rPr lang="it-IT" sz="4000" b="1" dirty="0" smtClean="0">
                <a:solidFill>
                  <a:srgbClr val="0070C0"/>
                </a:solidFill>
              </a:rPr>
              <a:t>(1/3 </a:t>
            </a:r>
            <a:r>
              <a:rPr lang="it-IT" sz="4000" b="1" dirty="0" smtClean="0">
                <a:solidFill>
                  <a:srgbClr val="0070C0"/>
                </a:solidFill>
              </a:rPr>
              <a:t>istituzioni, 1/3 operatori economici, 1/3 </a:t>
            </a:r>
            <a:r>
              <a:rPr lang="it-IT" sz="4000" b="1" dirty="0" err="1" smtClean="0">
                <a:solidFill>
                  <a:srgbClr val="0070C0"/>
                </a:solidFill>
              </a:rPr>
              <a:t>ass</a:t>
            </a:r>
            <a:r>
              <a:rPr lang="it-IT" sz="4000" b="1" dirty="0" smtClean="0">
                <a:solidFill>
                  <a:srgbClr val="0070C0"/>
                </a:solidFill>
              </a:rPr>
              <a:t>. sportive e culturali). </a:t>
            </a:r>
            <a:br>
              <a:rPr lang="it-IT" sz="4000" b="1" dirty="0" smtClean="0">
                <a:solidFill>
                  <a:srgbClr val="0070C0"/>
                </a:solidFill>
              </a:rPr>
            </a:br>
            <a:r>
              <a:rPr lang="it-IT" sz="4000" b="1" dirty="0" smtClean="0">
                <a:solidFill>
                  <a:srgbClr val="0070C0"/>
                </a:solidFill>
              </a:rPr>
              <a:t>Ora siamo </a:t>
            </a:r>
            <a:r>
              <a:rPr lang="it-IT" sz="4000" b="1" dirty="0" smtClean="0">
                <a:solidFill>
                  <a:srgbClr val="0070C0"/>
                </a:solidFill>
              </a:rPr>
              <a:t>oltre </a:t>
            </a:r>
            <a:r>
              <a:rPr lang="it-IT" sz="4000" b="1" dirty="0" smtClean="0">
                <a:solidFill>
                  <a:srgbClr val="0070C0"/>
                </a:solidFill>
              </a:rPr>
              <a:t>100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4627"/>
          <a:stretch>
            <a:fillRect/>
          </a:stretch>
        </p:blipFill>
        <p:spPr bwMode="auto">
          <a:xfrm>
            <a:off x="285720" y="285727"/>
            <a:ext cx="8429684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464347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inoltre,</a:t>
            </a: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la Cabina di Regia è stata istituita e si è riunita già </a:t>
            </a:r>
            <a:r>
              <a:rPr lang="it-IT" b="1" dirty="0" smtClean="0">
                <a:solidFill>
                  <a:srgbClr val="0070C0"/>
                </a:solidFill>
              </a:rPr>
              <a:t>tr</a:t>
            </a:r>
            <a:r>
              <a:rPr lang="it-IT" b="1" dirty="0" smtClean="0">
                <a:solidFill>
                  <a:srgbClr val="0070C0"/>
                </a:solidFill>
              </a:rPr>
              <a:t>e </a:t>
            </a:r>
            <a:r>
              <a:rPr lang="it-IT" b="1" dirty="0" smtClean="0">
                <a:solidFill>
                  <a:srgbClr val="0070C0"/>
                </a:solidFill>
              </a:rPr>
              <a:t>volte, definendo </a:t>
            </a:r>
            <a:r>
              <a:rPr lang="it-IT" b="1" dirty="0" smtClean="0">
                <a:solidFill>
                  <a:srgbClr val="0070C0"/>
                </a:solidFill>
              </a:rPr>
              <a:t>l’organizzazione: </a:t>
            </a:r>
            <a:r>
              <a:rPr lang="it-IT" b="1" dirty="0" smtClean="0">
                <a:solidFill>
                  <a:srgbClr val="0070C0"/>
                </a:solidFill>
              </a:rPr>
              <a:t>snella, collaborativa e pragmatica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 l="11510" t="18408" r="16486" b="62189"/>
          <a:stretch>
            <a:fillRect/>
          </a:stretch>
        </p:blipFill>
        <p:spPr bwMode="auto">
          <a:xfrm>
            <a:off x="285720" y="285728"/>
            <a:ext cx="842324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241</Words>
  <Application>Microsoft Office PowerPoint</Application>
  <PresentationFormat>Presentazione su schermo (4:3)</PresentationFormat>
  <Paragraphs>18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Il contratto di lago per il CUSIO</vt:lpstr>
      <vt:lpstr>Presentazione standard di PowerPoint</vt:lpstr>
      <vt:lpstr>Perché un contratto di lago?</vt:lpstr>
      <vt:lpstr>30 anni fa il LIMING</vt:lpstr>
      <vt:lpstr>Il lago rinasce!</vt:lpstr>
      <vt:lpstr>Da dove nasce un contratto di lago</vt:lpstr>
      <vt:lpstr>Presentazione standard di PowerPoint</vt:lpstr>
      <vt:lpstr>Quali passi abbiamo fatto ? Protocollo di intesa firmato lo scorso 1° dicembre 2018 a San Maurizio d’Opaglio da 86 portatori di interesse (1/3 istituzioni, 1/3 operatori economici, 1/3 ass. sportive e culturali).  Ora siamo oltre 100 </vt:lpstr>
      <vt:lpstr>inoltre, la Cabina di Regia è stata istituita e si è riunita già tre volte, definendo l’organizzazione: snella, collaborativa e pragmatica</vt:lpstr>
      <vt:lpstr>Adesso Stiamo lavorando per la VAS (Valutazione Strategica Ambientale)  producendo l’analisi territoriale,  il Piano di Azione  e tutti i documenti necessari</vt:lpstr>
      <vt:lpstr>Obiettivo  Giungere alla firma del contratto entro il 2021!</vt:lpstr>
      <vt:lpstr>Gli Amici d’Oro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contratto di lago per il Cusio</dc:title>
  <dc:creator>Gianni</dc:creator>
  <cp:lastModifiedBy>Andrea</cp:lastModifiedBy>
  <cp:revision>75</cp:revision>
  <cp:lastPrinted>2020-02-20T10:37:55Z</cp:lastPrinted>
  <dcterms:created xsi:type="dcterms:W3CDTF">2018-07-21T17:52:11Z</dcterms:created>
  <dcterms:modified xsi:type="dcterms:W3CDTF">2020-02-20T10:45:58Z</dcterms:modified>
</cp:coreProperties>
</file>