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85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4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0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25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2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1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4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D57BDD-E64A-4D27-8978-82FFCA18A12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3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0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acqua, barca, natura, montagna&#10;&#10;Descrizione generata automaticamente">
            <a:extLst>
              <a:ext uri="{FF2B5EF4-FFF2-40B4-BE49-F238E27FC236}">
                <a16:creationId xmlns:a16="http://schemas.microsoft.com/office/drawing/2014/main" id="{D6F82435-E68C-417F-A6CC-77A49B1201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9" b="8854"/>
          <a:stretch/>
        </p:blipFill>
        <p:spPr>
          <a:xfrm>
            <a:off x="187211" y="57150"/>
            <a:ext cx="11817577" cy="424469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2D06189-140E-404A-AD0C-735FDDDB5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9703" y="1023251"/>
            <a:ext cx="10592174" cy="656946"/>
          </a:xfrm>
        </p:spPr>
        <p:txBody>
          <a:bodyPr anchor="t">
            <a:normAutofit/>
          </a:bodyPr>
          <a:lstStyle/>
          <a:p>
            <a:pPr algn="l"/>
            <a:r>
              <a:rPr lang="it-IT" sz="4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Incontro annuale Contratto di Lago</a:t>
            </a:r>
            <a:endParaRPr lang="it-IT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DB8443-F84A-44B0-95BD-BF3DA58B1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633" y="4416684"/>
            <a:ext cx="11701341" cy="1126866"/>
          </a:xfrm>
        </p:spPr>
        <p:txBody>
          <a:bodyPr anchor="b">
            <a:normAutofit/>
          </a:bodyPr>
          <a:lstStyle/>
          <a:p>
            <a:pPr algn="ctr"/>
            <a:r>
              <a:rPr lang="it-IT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Rapporto Ambientale </a:t>
            </a:r>
          </a:p>
          <a:p>
            <a:pPr algn="ctr"/>
            <a:r>
              <a:rPr lang="it-IT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Contratto di Lago del Cusio</a:t>
            </a:r>
          </a:p>
        </p:txBody>
      </p:sp>
      <p:sp>
        <p:nvSpPr>
          <p:cNvPr id="34" name="Sottotitolo 2">
            <a:extLst>
              <a:ext uri="{FF2B5EF4-FFF2-40B4-BE49-F238E27FC236}">
                <a16:creationId xmlns:a16="http://schemas.microsoft.com/office/drawing/2014/main" id="{F81AE377-E92D-4893-B795-41962E44895A}"/>
              </a:ext>
            </a:extLst>
          </p:cNvPr>
          <p:cNvSpPr txBox="1">
            <a:spLocks/>
          </p:cNvSpPr>
          <p:nvPr/>
        </p:nvSpPr>
        <p:spPr>
          <a:xfrm>
            <a:off x="728066" y="5612658"/>
            <a:ext cx="11276722" cy="49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 novembre 2020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19CC9FD-0051-4F7D-A3D8-C0EAB22E0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1" y="5687699"/>
            <a:ext cx="1619504" cy="922531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2A503803-2949-4349-8DA3-87E5A3F8B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1" y="4461790"/>
            <a:ext cx="1746363" cy="22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1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>
            <a:extLst>
              <a:ext uri="{FF2B5EF4-FFF2-40B4-BE49-F238E27FC236}">
                <a16:creationId xmlns:a16="http://schemas.microsoft.com/office/drawing/2014/main" id="{825146F1-DBCC-4D84-B8C5-F9DE2125D337}"/>
              </a:ext>
            </a:extLst>
          </p:cNvPr>
          <p:cNvSpPr txBox="1">
            <a:spLocks/>
          </p:cNvSpPr>
          <p:nvPr/>
        </p:nvSpPr>
        <p:spPr>
          <a:xfrm>
            <a:off x="838200" y="787240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Rapporto Ambientale del Contratto di Lago del Cusio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BA74E2-B5B2-46E0-8053-858F9BCDB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8" y="185192"/>
            <a:ext cx="1298501" cy="1679653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4DC1B31-C1EA-4193-9E7A-F86182A2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98" y="1846263"/>
            <a:ext cx="7589837" cy="4224497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Analisi territoriale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aratterizzazione componenti ambientali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it-IT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Aria: stato di qualità dell’aria, studio sui licheni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Biodiversità e aree protette: individuazione e caratterizzazione aree protette, siti di Rete Natura 2000, Riserve Naturali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Flora e vegetazione: Canneti, Area Importante per le Piante (IPA PIEM 4)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Fauna: chirotteri, bivalvi, ittiofauna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Connettività ecologica: Area MAB, Rete Ecologica della provincia di Novara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FD60912-9702-4319-AB58-E0B3B9008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816" y="1864845"/>
            <a:ext cx="3619686" cy="400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>
            <a:extLst>
              <a:ext uri="{FF2B5EF4-FFF2-40B4-BE49-F238E27FC236}">
                <a16:creationId xmlns:a16="http://schemas.microsoft.com/office/drawing/2014/main" id="{A2768FC6-52C3-44A5-A697-8AABEAAD7DDB}"/>
              </a:ext>
            </a:extLst>
          </p:cNvPr>
          <p:cNvSpPr txBox="1">
            <a:spLocks/>
          </p:cNvSpPr>
          <p:nvPr/>
        </p:nvSpPr>
        <p:spPr>
          <a:xfrm>
            <a:off x="838200" y="787240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Rapporto Ambientale del Contratto di Lago del Cusio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C094DA-E221-4CB2-BB55-6D151BEAA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8" y="185192"/>
            <a:ext cx="1298501" cy="1679653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E6F8BFA-9E99-4FA0-A5DF-C155E964C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224497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Analisi territoriale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aratterizzazione componenti ambientali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it-IT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Fattori climatici: effetti cambiamenti climatici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Paesaggio: analisi ambiti di paesaggio, beni paesaggistici.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Turismo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Salute umana: rischio idraulico e idrogeologico, qualità della vita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Suolo</a:t>
            </a:r>
          </a:p>
        </p:txBody>
      </p:sp>
    </p:spTree>
    <p:extLst>
      <p:ext uri="{BB962C8B-B14F-4D97-AF65-F5344CB8AC3E}">
        <p14:creationId xmlns:p14="http://schemas.microsoft.com/office/powerpoint/2010/main" val="27443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43D10F-2CC0-492A-AE21-69585A3D8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2696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Analisi Coerenza Esterna: valutazione corretto inserimento del </a:t>
            </a:r>
            <a:r>
              <a:rPr lang="it-IT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CdL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nel quadro normativo esistente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Analisi Coerenza Interna: verifica congruenza ed efficacia azioni ed eventuali contraddizioni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Analisi delle Ricadute del Piano su alcune matrici territoriali: valutazione effetti significativi sull’ambiente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Analisi Alternative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Valutazione Incidenza Ambientale delle azioni sui Siti Natura 2000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Monitoraggio: valutare il processo di attuazione del Contratto di Lago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D9464909-529B-48B1-99C9-564E7FD73062}"/>
              </a:ext>
            </a:extLst>
          </p:cNvPr>
          <p:cNvSpPr txBox="1">
            <a:spLocks/>
          </p:cNvSpPr>
          <p:nvPr/>
        </p:nvSpPr>
        <p:spPr>
          <a:xfrm>
            <a:off x="838200" y="787240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Rapporto Ambientale del Contratto di Lago del Cusio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2E0FF8-5C77-4AE7-8926-A0981B60E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8" y="185192"/>
            <a:ext cx="1298501" cy="16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54142A-ECD1-4188-8BAA-543E213FB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79" r="1" b="1"/>
          <a:stretch/>
        </p:blipFill>
        <p:spPr>
          <a:xfrm>
            <a:off x="643467" y="643467"/>
            <a:ext cx="10905066" cy="50502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A730C3-E5B2-40DF-9D9E-20AAEE17A33E}"/>
              </a:ext>
            </a:extLst>
          </p:cNvPr>
          <p:cNvSpPr txBox="1"/>
          <p:nvPr/>
        </p:nvSpPr>
        <p:spPr>
          <a:xfrm>
            <a:off x="4953000" y="838971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33925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>
            <a:extLst>
              <a:ext uri="{FF2B5EF4-FFF2-40B4-BE49-F238E27FC236}">
                <a16:creationId xmlns:a16="http://schemas.microsoft.com/office/drawing/2014/main" id="{6008D1F5-87DF-4158-BA03-E771DA35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240"/>
            <a:ext cx="10515600" cy="593408"/>
          </a:xfrm>
        </p:spPr>
        <p:txBody>
          <a:bodyPr anchor="b">
            <a:normAutofit fontScale="92500"/>
          </a:bodyPr>
          <a:lstStyle/>
          <a:p>
            <a:pPr algn="ctr"/>
            <a:r>
              <a:rPr lang="it-IT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Rapporto Ambientale del Contratto di Lago del Cusio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B107B6-E27F-4DD8-A00B-CA5B3072B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056039"/>
            <a:ext cx="10058400" cy="4098805"/>
          </a:xfrm>
        </p:spPr>
        <p:txBody>
          <a:bodyPr numCol="1"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Inquadramento normativo</a:t>
            </a:r>
          </a:p>
          <a:p>
            <a:pPr marL="514350" indent="-514350">
              <a:buAutoNum type="arabicPeriod"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percorso del Contratto di Lago del Cusio</a:t>
            </a:r>
          </a:p>
          <a:p>
            <a:pPr marL="514350" indent="-514350">
              <a:buAutoNum type="arabicPeriod"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contesto territoriale di riferimento</a:t>
            </a:r>
          </a:p>
          <a:p>
            <a:pPr marL="514350" indent="-514350">
              <a:buAutoNum type="arabicPeriod"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Analisi territoriale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Analisi Coerenza Esterna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Analisi Coerenza Interna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Analisi delle Ricadute del Piano su alcune matrici territoriali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Analisi Alternative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Valutazione Incidenza Ambientale delle azioni sui Siti Natura 2000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Monitoraggio</a:t>
            </a: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rabicPeriod"/>
            </a:pP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rabicPeriod"/>
            </a:pPr>
            <a:endParaRPr lang="it-I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04A0604-D696-453A-B42F-9722B77E1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8" y="185192"/>
            <a:ext cx="1298501" cy="16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A4C842-83EF-4949-9789-4B5EF98D5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4"/>
            <a:ext cx="11128302" cy="4023360"/>
          </a:xfrm>
        </p:spPr>
        <p:txBody>
          <a:bodyPr anchor="ctr">
            <a:normAutofit lnSpcReduction="10000"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Inquadramento normativo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Direttiva Quadro sulle Acque (DQA) 2000/60/CE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Direttiva Alluvioni – </a:t>
            </a:r>
            <a:r>
              <a:rPr lang="it-IT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gestione integrata dei bacini idrografici attraverso Governance collaborativa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Decreto Legislativo 152/2006 – codice dell’ambiente: </a:t>
            </a:r>
            <a:r>
              <a:rPr lang="it-IT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ribadisce il perseguimento degli obiettivi di prevenzione e riduzione dell’inquinamento </a:t>
            </a:r>
            <a:endParaRPr lang="it-IT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Piano di Gestione del Distretto Idrografico del Fiume Po: </a:t>
            </a:r>
            <a:r>
              <a:rPr lang="it-IT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prevede espressamente i </a:t>
            </a:r>
            <a:r>
              <a:rPr lang="it-IT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CdF</a:t>
            </a:r>
            <a:r>
              <a:rPr lang="it-IT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i </a:t>
            </a:r>
            <a:r>
              <a:rPr lang="it-IT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CdL</a:t>
            </a:r>
            <a:endParaRPr lang="it-IT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PTA, PTR PSR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regione Piemonte è prevista la VAS </a:t>
            </a:r>
            <a:endParaRPr lang="it-IT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98B3E4D7-3AE2-4396-A80E-DBF085B48982}"/>
              </a:ext>
            </a:extLst>
          </p:cNvPr>
          <p:cNvSpPr txBox="1">
            <a:spLocks/>
          </p:cNvSpPr>
          <p:nvPr/>
        </p:nvSpPr>
        <p:spPr>
          <a:xfrm>
            <a:off x="838200" y="787240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Rapporto Ambientale del Contratto di Lago del Cusio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D066500-0128-4F5D-AAC3-8B9C0ABD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8" y="185192"/>
            <a:ext cx="1298501" cy="16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75B2AA-F8EA-4BD4-A1CC-BE0E76CB3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25026"/>
          </a:xfrm>
        </p:spPr>
        <p:txBody>
          <a:bodyPr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+mj-lt"/>
              <a:buAutoNum type="arabicPeriod" startAt="2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Il percorso del Contratto di Lago del Cusio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  </a:t>
            </a:r>
            <a:r>
              <a:rPr lang="it-I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Definizione obiettivi: febbraio, luglio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Presentazione Protocollo d’Intesa: 14 settembre 2018 (Regione, Province, 23 Comuni, CNR, Legambiente, Distretto Turistico dei Laghi, Unione Turistica Lago d’Orta, Confartigianato Novara e VCO, Unione Industriali Novara, AVR)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Firma Protocollo d’Intesa: 1 dicembre 2018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Cabina di Regia: 14 febbraio 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Pre-analisi ambientale: presentata a dicembre 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Fase di </a:t>
            </a:r>
            <a:r>
              <a:rPr lang="it-I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Scoping</a:t>
            </a:r>
            <a:r>
              <a:rPr lang="it-I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dicembre 2019- gennaio 2020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Rapporto Ambientale: maggio 2020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45F29180-994C-403B-93AE-2D47AD236564}"/>
              </a:ext>
            </a:extLst>
          </p:cNvPr>
          <p:cNvSpPr txBox="1">
            <a:spLocks/>
          </p:cNvSpPr>
          <p:nvPr/>
        </p:nvSpPr>
        <p:spPr>
          <a:xfrm>
            <a:off x="838200" y="787240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Rapporto Ambientale del Contratto di Lago del Cusio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F70ADE-6F2F-43EF-AFAF-8CA28B6D8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8" y="185192"/>
            <a:ext cx="1298501" cy="16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E55F61-4CA2-46BB-8591-2B9EFEB83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18" y="1982696"/>
            <a:ext cx="8205090" cy="4088064"/>
          </a:xfrm>
        </p:spPr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contesto territoriale di riferimento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province, 26 comuni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Lago d’Orta e Torrente Strona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Caratterizzazione idrografica, geomorfologica, geologica, climatica dei due bacini idrografici (PPR, PTR, PTA, ARPA Piemonte, articoli scientifici, </a:t>
            </a:r>
            <a:r>
              <a:rPr lang="it-IT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commissione scientifica</a:t>
            </a: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contributi tecnici)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Opere idrauliche: sistema di paratoie a Omegna, derivazioni idriche, scarichi 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943281C3-EFE9-43B5-93AA-A59D976FAE1F}"/>
              </a:ext>
            </a:extLst>
          </p:cNvPr>
          <p:cNvSpPr txBox="1">
            <a:spLocks/>
          </p:cNvSpPr>
          <p:nvPr/>
        </p:nvSpPr>
        <p:spPr>
          <a:xfrm>
            <a:off x="838200" y="787240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Rapporto Ambientale del Contratto di Lago del Cusio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CED11C-C645-4DB2-AA67-9D50CEB3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8" y="185192"/>
            <a:ext cx="1298501" cy="1679653"/>
          </a:xfrm>
          <a:prstGeom prst="rect">
            <a:avLst/>
          </a:prstGeom>
        </p:spPr>
      </p:pic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40F42D3C-7E72-4487-8A5A-282E844D1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08" y="1864845"/>
            <a:ext cx="3299694" cy="433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44FAAC-6BAC-417A-8423-103F8E87C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827074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Analisi territoriale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aratterizzazione componenti ambientali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ACQUA: Lago d’Orta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C79C1EC9-F61D-444E-95D1-4D91E080942B}"/>
              </a:ext>
            </a:extLst>
          </p:cNvPr>
          <p:cNvSpPr txBox="1">
            <a:spLocks/>
          </p:cNvSpPr>
          <p:nvPr/>
        </p:nvSpPr>
        <p:spPr>
          <a:xfrm>
            <a:off x="838200" y="787240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Rapporto Ambientale del Contratto di Lago del Cusio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2F32D79-1608-4578-BEC9-EE70DC8F9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8" y="185192"/>
            <a:ext cx="1298501" cy="1679653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9C59E84-9AA3-43A8-B2D4-B3E168949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698512"/>
              </p:ext>
            </p:extLst>
          </p:nvPr>
        </p:nvGraphicFramePr>
        <p:xfrm>
          <a:off x="1036320" y="3429000"/>
          <a:ext cx="10119362" cy="2641761"/>
        </p:xfrm>
        <a:graphic>
          <a:graphicData uri="http://schemas.openxmlformats.org/drawingml/2006/table">
            <a:tbl>
              <a:tblPr firstRow="1" firstCol="1" bandRow="1"/>
              <a:tblGrid>
                <a:gridCol w="1486216">
                  <a:extLst>
                    <a:ext uri="{9D8B030D-6E8A-4147-A177-3AD203B41FA5}">
                      <a16:colId xmlns:a16="http://schemas.microsoft.com/office/drawing/2014/main" val="759593438"/>
                    </a:ext>
                  </a:extLst>
                </a:gridCol>
                <a:gridCol w="1159973">
                  <a:extLst>
                    <a:ext uri="{9D8B030D-6E8A-4147-A177-3AD203B41FA5}">
                      <a16:colId xmlns:a16="http://schemas.microsoft.com/office/drawing/2014/main" val="2751658223"/>
                    </a:ext>
                  </a:extLst>
                </a:gridCol>
                <a:gridCol w="888688">
                  <a:extLst>
                    <a:ext uri="{9D8B030D-6E8A-4147-A177-3AD203B41FA5}">
                      <a16:colId xmlns:a16="http://schemas.microsoft.com/office/drawing/2014/main" val="2082070131"/>
                    </a:ext>
                  </a:extLst>
                </a:gridCol>
                <a:gridCol w="1492064">
                  <a:extLst>
                    <a:ext uri="{9D8B030D-6E8A-4147-A177-3AD203B41FA5}">
                      <a16:colId xmlns:a16="http://schemas.microsoft.com/office/drawing/2014/main" val="3294938182"/>
                    </a:ext>
                  </a:extLst>
                </a:gridCol>
                <a:gridCol w="888688">
                  <a:extLst>
                    <a:ext uri="{9D8B030D-6E8A-4147-A177-3AD203B41FA5}">
                      <a16:colId xmlns:a16="http://schemas.microsoft.com/office/drawing/2014/main" val="4085919966"/>
                    </a:ext>
                  </a:extLst>
                </a:gridCol>
                <a:gridCol w="1492064">
                  <a:extLst>
                    <a:ext uri="{9D8B030D-6E8A-4147-A177-3AD203B41FA5}">
                      <a16:colId xmlns:a16="http://schemas.microsoft.com/office/drawing/2014/main" val="1631965255"/>
                    </a:ext>
                  </a:extLst>
                </a:gridCol>
                <a:gridCol w="888688">
                  <a:extLst>
                    <a:ext uri="{9D8B030D-6E8A-4147-A177-3AD203B41FA5}">
                      <a16:colId xmlns:a16="http://schemas.microsoft.com/office/drawing/2014/main" val="1198448299"/>
                    </a:ext>
                  </a:extLst>
                </a:gridCol>
                <a:gridCol w="1822981">
                  <a:extLst>
                    <a:ext uri="{9D8B030D-6E8A-4147-A177-3AD203B41FA5}">
                      <a16:colId xmlns:a16="http://schemas.microsoft.com/office/drawing/2014/main" val="1999983180"/>
                    </a:ext>
                  </a:extLst>
                </a:gridCol>
              </a:tblGrid>
              <a:tr h="818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 ICF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 LTLeco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SQA per ecologico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SQA per chimico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Stato ecologico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Stato chimico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Stato complessivo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64499"/>
                  </a:ext>
                </a:extLst>
              </a:tr>
              <a:tr h="364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95237"/>
                  </a:ext>
                </a:extLst>
              </a:tr>
              <a:tr h="364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82248"/>
                  </a:ext>
                </a:extLst>
              </a:tr>
              <a:tr h="364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537757"/>
                  </a:ext>
                </a:extLst>
              </a:tr>
              <a:tr h="364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2009-2011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234998"/>
                  </a:ext>
                </a:extLst>
              </a:tr>
              <a:tr h="364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2012-2014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2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8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FB1702F-9EDA-4B1A-8354-236F9492A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Analisi territoriale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aratterizzazione componenti ambientali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ACQUA: Lago d’Orta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F39B527B-50A0-42DC-9DF7-387BBB6FFA33}"/>
              </a:ext>
            </a:extLst>
          </p:cNvPr>
          <p:cNvSpPr txBox="1">
            <a:spLocks/>
          </p:cNvSpPr>
          <p:nvPr/>
        </p:nvSpPr>
        <p:spPr>
          <a:xfrm>
            <a:off x="838200" y="787240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Rapporto Ambientale del Contratto di Lago del Cusio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9DCF026-4907-4B19-8A1E-D03B5DD6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8" y="185192"/>
            <a:ext cx="1298501" cy="1679653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8C15545A-BDE7-4B19-99C7-DAA29B67F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419291"/>
              </p:ext>
            </p:extLst>
          </p:nvPr>
        </p:nvGraphicFramePr>
        <p:xfrm>
          <a:off x="475556" y="3041073"/>
          <a:ext cx="11468100" cy="3106662"/>
        </p:xfrm>
        <a:graphic>
          <a:graphicData uri="http://schemas.openxmlformats.org/drawingml/2006/table">
            <a:tbl>
              <a:tblPr firstRow="1" firstCol="1" bandRow="1"/>
              <a:tblGrid>
                <a:gridCol w="1723186">
                  <a:extLst>
                    <a:ext uri="{9D8B030D-6E8A-4147-A177-3AD203B41FA5}">
                      <a16:colId xmlns:a16="http://schemas.microsoft.com/office/drawing/2014/main" val="1008111766"/>
                    </a:ext>
                  </a:extLst>
                </a:gridCol>
                <a:gridCol w="2098614">
                  <a:extLst>
                    <a:ext uri="{9D8B030D-6E8A-4147-A177-3AD203B41FA5}">
                      <a16:colId xmlns:a16="http://schemas.microsoft.com/office/drawing/2014/main" val="2381214476"/>
                    </a:ext>
                  </a:extLst>
                </a:gridCol>
                <a:gridCol w="1914952">
                  <a:extLst>
                    <a:ext uri="{9D8B030D-6E8A-4147-A177-3AD203B41FA5}">
                      <a16:colId xmlns:a16="http://schemas.microsoft.com/office/drawing/2014/main" val="6544112"/>
                    </a:ext>
                  </a:extLst>
                </a:gridCol>
                <a:gridCol w="1526019">
                  <a:extLst>
                    <a:ext uri="{9D8B030D-6E8A-4147-A177-3AD203B41FA5}">
                      <a16:colId xmlns:a16="http://schemas.microsoft.com/office/drawing/2014/main" val="1744943795"/>
                    </a:ext>
                  </a:extLst>
                </a:gridCol>
                <a:gridCol w="2167673">
                  <a:extLst>
                    <a:ext uri="{9D8B030D-6E8A-4147-A177-3AD203B41FA5}">
                      <a16:colId xmlns:a16="http://schemas.microsoft.com/office/drawing/2014/main" val="1203181834"/>
                    </a:ext>
                  </a:extLst>
                </a:gridCol>
                <a:gridCol w="2037656">
                  <a:extLst>
                    <a:ext uri="{9D8B030D-6E8A-4147-A177-3AD203B41FA5}">
                      <a16:colId xmlns:a16="http://schemas.microsoft.com/office/drawing/2014/main" val="1441606959"/>
                    </a:ext>
                  </a:extLst>
                </a:gridCol>
              </a:tblGrid>
              <a:tr h="36052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Immissari ed emissario del lago d’Orta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919122"/>
                  </a:ext>
                </a:extLst>
              </a:tr>
              <a:tr h="496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Codice identificativo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Superficie bacino [km</a:t>
                      </a:r>
                      <a:r>
                        <a:rPr lang="it-IT" sz="1800" baseline="30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18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Portata media annua [m</a:t>
                      </a:r>
                      <a:r>
                        <a:rPr lang="it-IT" sz="1800" baseline="30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18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/s]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Punto di prelievo ARPA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Stato Complessivo 2014-2016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70135"/>
                  </a:ext>
                </a:extLst>
              </a:tr>
              <a:tr h="276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T. </a:t>
                      </a:r>
                      <a:r>
                        <a:rPr lang="it-IT" sz="18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Pescone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01SS2N367PI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 presente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993622"/>
                  </a:ext>
                </a:extLst>
              </a:tr>
              <a:tr h="419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T. Lagna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01SS1N776PI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106010 – San Maurizio d’Opaglio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 Buono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73008"/>
                  </a:ext>
                </a:extLst>
              </a:tr>
              <a:tr h="276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Pellino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01SS1N365PI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 presente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866623"/>
                  </a:ext>
                </a:extLst>
              </a:tr>
              <a:tr h="276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Rio </a:t>
                      </a:r>
                      <a:r>
                        <a:rPr lang="it-IT" sz="18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Qualba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01SS1N463PI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 presente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31736"/>
                  </a:ext>
                </a:extLst>
              </a:tr>
              <a:tr h="342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Fiumetta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01SS2N197PI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101010 – Omegna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 Buono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8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Nigoglia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 presente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7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5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0673C5E-8724-48E5-806B-68706FB58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Analisi territoriale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aratterizzazione componenti ambientali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ACQUA: Torrente Strona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73B1CB31-142E-450E-A580-A21C93A3AC33}"/>
              </a:ext>
            </a:extLst>
          </p:cNvPr>
          <p:cNvSpPr txBox="1">
            <a:spLocks/>
          </p:cNvSpPr>
          <p:nvPr/>
        </p:nvSpPr>
        <p:spPr>
          <a:xfrm>
            <a:off x="838200" y="787240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Rapporto Ambientale del Contratto di Lago del Cusio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EC41E16-723E-4A8C-8D5E-6A480508E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8" y="185192"/>
            <a:ext cx="1298501" cy="1679653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BEE39690-1E30-435E-A5D5-BA534A0CE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379822"/>
              </p:ext>
            </p:extLst>
          </p:nvPr>
        </p:nvGraphicFramePr>
        <p:xfrm>
          <a:off x="922645" y="3442602"/>
          <a:ext cx="4358122" cy="2693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3022">
                  <a:extLst>
                    <a:ext uri="{9D8B030D-6E8A-4147-A177-3AD203B41FA5}">
                      <a16:colId xmlns:a16="http://schemas.microsoft.com/office/drawing/2014/main" val="2698188027"/>
                    </a:ext>
                  </a:extLst>
                </a:gridCol>
                <a:gridCol w="1194756">
                  <a:extLst>
                    <a:ext uri="{9D8B030D-6E8A-4147-A177-3AD203B41FA5}">
                      <a16:colId xmlns:a16="http://schemas.microsoft.com/office/drawing/2014/main" val="3940702040"/>
                    </a:ext>
                  </a:extLst>
                </a:gridCol>
                <a:gridCol w="2130344">
                  <a:extLst>
                    <a:ext uri="{9D8B030D-6E8A-4147-A177-3AD203B41FA5}">
                      <a16:colId xmlns:a16="http://schemas.microsoft.com/office/drawing/2014/main" val="520028742"/>
                    </a:ext>
                  </a:extLst>
                </a:gridCol>
              </a:tblGrid>
              <a:tr h="4923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Monitoraggio torrente Strona tratto “montano” (01SS3N744PI)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132401"/>
                  </a:ext>
                </a:extLst>
              </a:tr>
              <a:tr h="620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bg1"/>
                          </a:solidFill>
                          <a:effectLst/>
                        </a:rPr>
                        <a:t>Stato chimico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Stato chimico per ecologico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03001"/>
                  </a:ext>
                </a:extLst>
              </a:tr>
              <a:tr h="492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2016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Buono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Elevato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5821137"/>
                  </a:ext>
                </a:extLst>
              </a:tr>
              <a:tr h="543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2017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Buono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Buono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5041926"/>
                  </a:ext>
                </a:extLst>
              </a:tr>
              <a:tr h="492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2018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Buono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Elevato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49093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B3C7EE78-607D-46B4-BCB4-08FD73E90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50514"/>
              </p:ext>
            </p:extLst>
          </p:nvPr>
        </p:nvGraphicFramePr>
        <p:xfrm>
          <a:off x="6524435" y="3423613"/>
          <a:ext cx="4358122" cy="2674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850">
                  <a:extLst>
                    <a:ext uri="{9D8B030D-6E8A-4147-A177-3AD203B41FA5}">
                      <a16:colId xmlns:a16="http://schemas.microsoft.com/office/drawing/2014/main" val="2093537750"/>
                    </a:ext>
                  </a:extLst>
                </a:gridCol>
                <a:gridCol w="1101253">
                  <a:extLst>
                    <a:ext uri="{9D8B030D-6E8A-4147-A177-3AD203B41FA5}">
                      <a16:colId xmlns:a16="http://schemas.microsoft.com/office/drawing/2014/main" val="1358444118"/>
                    </a:ext>
                  </a:extLst>
                </a:gridCol>
                <a:gridCol w="2259019">
                  <a:extLst>
                    <a:ext uri="{9D8B030D-6E8A-4147-A177-3AD203B41FA5}">
                      <a16:colId xmlns:a16="http://schemas.microsoft.com/office/drawing/2014/main" val="1282381862"/>
                    </a:ext>
                  </a:extLst>
                </a:gridCol>
              </a:tblGrid>
              <a:tr h="56446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/>
                        <a:t>Monitoraggio torrente Strona tratto “urbano” (01SS3N745PI)</a:t>
                      </a:r>
                    </a:p>
                  </a:txBody>
                  <a:tcPr marL="66639" marR="66639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58673"/>
                  </a:ext>
                </a:extLst>
              </a:tr>
              <a:tr h="586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/>
                        <a:t> </a:t>
                      </a:r>
                    </a:p>
                  </a:txBody>
                  <a:tcPr marL="66639" marR="66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bg1"/>
                          </a:solidFill>
                        </a:rPr>
                        <a:t>Stato chimico</a:t>
                      </a:r>
                    </a:p>
                  </a:txBody>
                  <a:tcPr marL="66639" marR="6663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Stato chimico per ecologico</a:t>
                      </a:r>
                    </a:p>
                  </a:txBody>
                  <a:tcPr marL="66639" marR="66639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43093"/>
                  </a:ext>
                </a:extLst>
              </a:tr>
              <a:tr h="349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/>
                        <a:t>2016</a:t>
                      </a:r>
                    </a:p>
                  </a:txBody>
                  <a:tcPr marL="66639" marR="66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/>
                        <a:t>Buono</a:t>
                      </a:r>
                    </a:p>
                  </a:txBody>
                  <a:tcPr marL="66639" marR="66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/>
                        <a:t>Buono</a:t>
                      </a:r>
                    </a:p>
                  </a:txBody>
                  <a:tcPr marL="66639" marR="66639" marT="0" marB="0" anchor="ctr"/>
                </a:tc>
                <a:extLst>
                  <a:ext uri="{0D108BD9-81ED-4DB2-BD59-A6C34878D82A}">
                    <a16:rowId xmlns:a16="http://schemas.microsoft.com/office/drawing/2014/main" val="4048729186"/>
                  </a:ext>
                </a:extLst>
              </a:tr>
              <a:tr h="586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/>
                        <a:t>2017</a:t>
                      </a:r>
                    </a:p>
                  </a:txBody>
                  <a:tcPr marL="66639" marR="66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/>
                        <a:t>Non Buono</a:t>
                      </a:r>
                    </a:p>
                  </a:txBody>
                  <a:tcPr marL="66639" marR="66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/>
                        <a:t>Buono</a:t>
                      </a:r>
                    </a:p>
                  </a:txBody>
                  <a:tcPr marL="66639" marR="66639" marT="0" marB="0" anchor="ctr"/>
                </a:tc>
                <a:extLst>
                  <a:ext uri="{0D108BD9-81ED-4DB2-BD59-A6C34878D82A}">
                    <a16:rowId xmlns:a16="http://schemas.microsoft.com/office/drawing/2014/main" val="2854927014"/>
                  </a:ext>
                </a:extLst>
              </a:tr>
              <a:tr h="586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/>
                        <a:t>2018</a:t>
                      </a:r>
                    </a:p>
                  </a:txBody>
                  <a:tcPr marL="66639" marR="66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/>
                        <a:t>Non Buono</a:t>
                      </a:r>
                    </a:p>
                  </a:txBody>
                  <a:tcPr marL="66639" marR="66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/>
                        <a:t>Buono</a:t>
                      </a:r>
                    </a:p>
                  </a:txBody>
                  <a:tcPr marL="66639" marR="66639" marT="0" marB="0" anchor="ctr"/>
                </a:tc>
                <a:extLst>
                  <a:ext uri="{0D108BD9-81ED-4DB2-BD59-A6C34878D82A}">
                    <a16:rowId xmlns:a16="http://schemas.microsoft.com/office/drawing/2014/main" val="2839034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6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52C0606C-E3D7-449C-844E-DDDF741A9572}"/>
              </a:ext>
            </a:extLst>
          </p:cNvPr>
          <p:cNvSpPr txBox="1">
            <a:spLocks/>
          </p:cNvSpPr>
          <p:nvPr/>
        </p:nvSpPr>
        <p:spPr>
          <a:xfrm>
            <a:off x="838200" y="787240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Rapporto Ambientale del Contratto di Lago del Cusio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D996D8-AB63-4197-8F4C-8F7EB4DB2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8" y="185192"/>
            <a:ext cx="1298501" cy="1679653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2447D1C-C8B6-41FC-A8FB-F3440AD5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Analisi territoriale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aratterizzazione componenti ambientali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ACQUA: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    Balneazione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    Apporti e prelievi idrici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      Sversamenti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9D6A964-D569-4196-8D1E-5939E900A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150" y="1626295"/>
            <a:ext cx="2328874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813</Words>
  <Application>Microsoft Office PowerPoint</Application>
  <PresentationFormat>Widescreen</PresentationFormat>
  <Paragraphs>203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Wingdings</vt:lpstr>
      <vt:lpstr>Retrospettivo</vt:lpstr>
      <vt:lpstr>Incontro annuale Contratto di Lago</vt:lpstr>
      <vt:lpstr>Il Rapporto Ambientale del Contratto di Lago del Cusio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annuale Contratto di Lago</dc:title>
  <dc:creator>Giulia Saporiti</dc:creator>
  <cp:lastModifiedBy>Giulia Saporiti</cp:lastModifiedBy>
  <cp:revision>2</cp:revision>
  <dcterms:created xsi:type="dcterms:W3CDTF">2020-11-28T08:11:05Z</dcterms:created>
  <dcterms:modified xsi:type="dcterms:W3CDTF">2020-11-28T08:34:08Z</dcterms:modified>
</cp:coreProperties>
</file>