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2" r:id="rId3"/>
    <p:sldId id="266" r:id="rId4"/>
    <p:sldId id="298" r:id="rId5"/>
    <p:sldId id="299" r:id="rId6"/>
    <p:sldId id="290" r:id="rId7"/>
    <p:sldId id="291" r:id="rId8"/>
    <p:sldId id="260" r:id="rId9"/>
    <p:sldId id="286" r:id="rId10"/>
    <p:sldId id="281" r:id="rId11"/>
    <p:sldId id="300" r:id="rId12"/>
    <p:sldId id="292" r:id="rId13"/>
    <p:sldId id="293" r:id="rId14"/>
    <p:sldId id="294" r:id="rId15"/>
    <p:sldId id="285" r:id="rId16"/>
    <p:sldId id="295" r:id="rId17"/>
    <p:sldId id="267" r:id="rId18"/>
    <p:sldId id="296" r:id="rId19"/>
    <p:sldId id="268" r:id="rId20"/>
    <p:sldId id="297" r:id="rId21"/>
    <p:sldId id="282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88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E2E22-04F1-4A5E-8A62-05A5D32AC86F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1283F-4F47-4219-8AD7-93AFDF13672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6444B-5432-46E2-8478-E238A85C5D4A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1508E-A2B2-4280-A87E-9DABB5B2C7C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1508E-A2B2-4280-A87E-9DABB5B2C7C7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B2C3A-3CEA-4A34-AA98-0794C6BB9C67}" type="datetimeFigureOut">
              <a:rPr lang="it-IT" smtClean="0"/>
              <a:pPr/>
              <a:t>09/07/2019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EDF49-DB2D-4101-AC06-00DC96FEFF1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regione.piemonte.it/ambiente/acqua/pianoTAcque.htm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2071678"/>
            <a:ext cx="7772400" cy="1470025"/>
          </a:xfrm>
        </p:spPr>
        <p:txBody>
          <a:bodyPr/>
          <a:lstStyle/>
          <a:p>
            <a:r>
              <a:rPr lang="it-IT" b="1" i="1" dirty="0" smtClean="0"/>
              <a:t>Il contratto di lago per il CUSIO</a:t>
            </a:r>
            <a:endParaRPr lang="it-IT" b="1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3500438"/>
            <a:ext cx="7786742" cy="2857520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it-IT" sz="5400" b="1" dirty="0" smtClean="0">
                <a:solidFill>
                  <a:srgbClr val="0070C0"/>
                </a:solidFill>
              </a:rPr>
              <a:t>La tutela dell’ecosistema umano-lacustre ,                a trent’anni dall’LIMING</a:t>
            </a:r>
            <a:endParaRPr lang="it-IT" sz="5400" b="1" dirty="0">
              <a:solidFill>
                <a:srgbClr val="0070C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7858180" cy="307183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it-IT" sz="3600" b="1" dirty="0" smtClean="0">
              <a:solidFill>
                <a:srgbClr val="00B0F0"/>
              </a:solidFill>
            </a:endParaRPr>
          </a:p>
          <a:p>
            <a:endParaRPr lang="it-IT" sz="3600" dirty="0">
              <a:solidFill>
                <a:srgbClr val="00B0F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/>
          <a:srcRect l="13686" t="6477" r="14484" b="16359"/>
          <a:stretch>
            <a:fillRect/>
          </a:stretch>
        </p:blipFill>
        <p:spPr bwMode="auto">
          <a:xfrm>
            <a:off x="857224" y="1857364"/>
            <a:ext cx="70723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ttotitolo 4"/>
          <p:cNvSpPr txBox="1">
            <a:spLocks/>
          </p:cNvSpPr>
          <p:nvPr/>
        </p:nvSpPr>
        <p:spPr>
          <a:xfrm>
            <a:off x="1571604" y="200024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Angolo per meditare …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4627"/>
          <a:stretch>
            <a:fillRect/>
          </a:stretch>
        </p:blipFill>
        <p:spPr bwMode="auto">
          <a:xfrm>
            <a:off x="285720" y="285727"/>
            <a:ext cx="8429684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-1258" t="359" r="912" b="21440"/>
          <a:stretch>
            <a:fillRect/>
          </a:stretch>
        </p:blipFill>
        <p:spPr bwMode="auto">
          <a:xfrm>
            <a:off x="3500430" y="1285860"/>
            <a:ext cx="43577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642910" y="2000240"/>
            <a:ext cx="32861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C00000"/>
                </a:solidFill>
              </a:rPr>
              <a:t>Ci sono Anche lo </a:t>
            </a:r>
            <a:r>
              <a:rPr lang="it-IT" sz="4400" b="1" dirty="0" err="1" smtClean="0">
                <a:solidFill>
                  <a:srgbClr val="C00000"/>
                </a:solidFill>
              </a:rPr>
              <a:t>Strona</a:t>
            </a:r>
            <a:r>
              <a:rPr lang="it-IT" sz="4400" b="1" dirty="0" smtClean="0">
                <a:solidFill>
                  <a:srgbClr val="C00000"/>
                </a:solidFill>
              </a:rPr>
              <a:t> e la sua valle , compreso </a:t>
            </a:r>
            <a:r>
              <a:rPr lang="it-IT" sz="4400" b="1" dirty="0" err="1" smtClean="0">
                <a:solidFill>
                  <a:srgbClr val="C00000"/>
                </a:solidFill>
              </a:rPr>
              <a:t>Gravellona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4929222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C00000"/>
                </a:solidFill>
              </a:rPr>
              <a:t>Quali passi abbiamo fatto ?</a:t>
            </a:r>
            <a:r>
              <a:rPr lang="it-IT" sz="4000" b="1" dirty="0" smtClean="0">
                <a:solidFill>
                  <a:srgbClr val="0070C0"/>
                </a:solidFill>
              </a:rPr>
              <a:t/>
            </a:r>
            <a:br>
              <a:rPr lang="it-IT" sz="4000" b="1" dirty="0" smtClean="0">
                <a:solidFill>
                  <a:srgbClr val="0070C0"/>
                </a:solidFill>
              </a:rPr>
            </a:br>
            <a:r>
              <a:rPr lang="it-IT" sz="4000" b="1" dirty="0" smtClean="0">
                <a:solidFill>
                  <a:srgbClr val="0070C0"/>
                </a:solidFill>
              </a:rPr>
              <a:t>Protocollo di intesa firmato lo scorso 1° dicembre 2018 a San Maurizio d’</a:t>
            </a:r>
            <a:r>
              <a:rPr lang="it-IT" sz="4000" b="1" dirty="0" err="1" smtClean="0">
                <a:solidFill>
                  <a:srgbClr val="0070C0"/>
                </a:solidFill>
              </a:rPr>
              <a:t>Opaglio</a:t>
            </a:r>
            <a:r>
              <a:rPr lang="it-IT" sz="4000" b="1" dirty="0" smtClean="0">
                <a:solidFill>
                  <a:srgbClr val="0070C0"/>
                </a:solidFill>
              </a:rPr>
              <a:t> da 86 portatori di interesse ( 1/3 istituzioni, 1/3 operatori economici, 1/3 </a:t>
            </a:r>
            <a:r>
              <a:rPr lang="it-IT" sz="4000" b="1" dirty="0" err="1" smtClean="0">
                <a:solidFill>
                  <a:srgbClr val="0070C0"/>
                </a:solidFill>
              </a:rPr>
              <a:t>ass</a:t>
            </a:r>
            <a:r>
              <a:rPr lang="it-IT" sz="4000" b="1" dirty="0" smtClean="0">
                <a:solidFill>
                  <a:srgbClr val="0070C0"/>
                </a:solidFill>
              </a:rPr>
              <a:t>. sportive e culturali). </a:t>
            </a:r>
            <a:br>
              <a:rPr lang="it-IT" sz="4000" b="1" dirty="0" smtClean="0">
                <a:solidFill>
                  <a:srgbClr val="0070C0"/>
                </a:solidFill>
              </a:rPr>
            </a:br>
            <a:r>
              <a:rPr lang="it-IT" sz="4000" b="1" dirty="0" smtClean="0">
                <a:solidFill>
                  <a:srgbClr val="0070C0"/>
                </a:solidFill>
              </a:rPr>
              <a:t>Ora siamo quasi 100 </a:t>
            </a:r>
            <a:endParaRPr lang="it-IT" sz="4000" b="1" dirty="0">
              <a:solidFill>
                <a:srgbClr val="0070C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4627"/>
          <a:stretch>
            <a:fillRect/>
          </a:stretch>
        </p:blipFill>
        <p:spPr bwMode="auto">
          <a:xfrm>
            <a:off x="285720" y="285727"/>
            <a:ext cx="8429684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464347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inoltre,</a:t>
            </a:r>
            <a:r>
              <a:rPr lang="it-IT" b="1" dirty="0" smtClean="0">
                <a:solidFill>
                  <a:srgbClr val="0070C0"/>
                </a:solidFill>
              </a:rPr>
              <a:t/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la Cabina di Regia è stata istituita e si è riunita già due volte, definendo l’organizzazione : snella, collaborativa e pragmatica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464347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Adesso</a:t>
            </a:r>
            <a:r>
              <a:rPr lang="it-IT" b="1" dirty="0" smtClean="0">
                <a:solidFill>
                  <a:srgbClr val="0070C0"/>
                </a:solidFill>
              </a:rPr>
              <a:t/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Stiamo lavorando per la VAS (Valutazione Strategica Ambientale)  producendo la  </a:t>
            </a:r>
            <a:r>
              <a:rPr lang="it-IT" b="1" dirty="0" err="1" smtClean="0">
                <a:solidFill>
                  <a:srgbClr val="0070C0"/>
                </a:solidFill>
              </a:rPr>
              <a:t>pre-analisi</a:t>
            </a:r>
            <a:r>
              <a:rPr lang="it-IT" b="1" dirty="0" smtClean="0">
                <a:solidFill>
                  <a:srgbClr val="0070C0"/>
                </a:solidFill>
              </a:rPr>
              <a:t> ,  le verifiche di coerenza interna ed esterna, e tutti i documenti necessari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/>
          <p:nvPr/>
        </p:nvPicPr>
        <p:blipFill>
          <a:blip r:embed="rId3"/>
          <a:srcRect l="13686" t="6736" r="13841" b="12953"/>
          <a:stretch>
            <a:fillRect/>
          </a:stretch>
        </p:blipFill>
        <p:spPr bwMode="auto">
          <a:xfrm>
            <a:off x="1071538" y="1928802"/>
            <a:ext cx="707236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71604" y="2214554"/>
            <a:ext cx="6400800" cy="1752600"/>
          </a:xfrm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</a:rPr>
              <a:t>i sogni …</a:t>
            </a:r>
            <a:endParaRPr lang="it-IT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2000239"/>
            <a:ext cx="7772400" cy="4286281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70C0"/>
                </a:solidFill>
              </a:rPr>
              <a:t>Consegnare i documenti per VAS entro fine 2019 !</a:t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Pulire sentieri e strade subito!  (da far invidia alla Svizzera !!!)</a:t>
            </a:r>
            <a:br>
              <a:rPr lang="it-IT" b="1" dirty="0" smtClean="0">
                <a:solidFill>
                  <a:srgbClr val="0070C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Giungere alla firma del contratto entro 2020 !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/>
          <a:srcRect l="13841" t="6477" r="13997" b="13471"/>
          <a:stretch>
            <a:fillRect/>
          </a:stretch>
        </p:blipFill>
        <p:spPr bwMode="auto">
          <a:xfrm>
            <a:off x="1071538" y="1928802"/>
            <a:ext cx="707236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ttotitolo 4"/>
          <p:cNvSpPr>
            <a:spLocks noGrp="1"/>
          </p:cNvSpPr>
          <p:nvPr>
            <p:ph type="subTitle" idx="1"/>
          </p:nvPr>
        </p:nvSpPr>
        <p:spPr>
          <a:xfrm>
            <a:off x="1571604" y="2214554"/>
            <a:ext cx="6400800" cy="1752600"/>
          </a:xfrm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</a:rPr>
              <a:t>e poi …</a:t>
            </a:r>
            <a:endParaRPr lang="it-IT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1470025"/>
          </a:xfrm>
        </p:spPr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Problemi ?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7858180" cy="2286016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solidFill>
                  <a:srgbClr val="0070C0"/>
                </a:solidFill>
              </a:rPr>
              <a:t>si, tanti … </a:t>
            </a:r>
          </a:p>
          <a:p>
            <a:r>
              <a:rPr lang="it-IT" sz="4800" b="1" dirty="0" smtClean="0">
                <a:solidFill>
                  <a:srgbClr val="0070C0"/>
                </a:solidFill>
              </a:rPr>
              <a:t>ma non ve li racconto …</a:t>
            </a: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/>
          <p:cNvPicPr/>
          <p:nvPr/>
        </p:nvPicPr>
        <p:blipFill>
          <a:blip r:embed="rId3"/>
          <a:srcRect l="17574" t="6477" r="17885" b="12694"/>
          <a:stretch>
            <a:fillRect/>
          </a:stretch>
        </p:blipFill>
        <p:spPr bwMode="auto">
          <a:xfrm>
            <a:off x="1142976" y="1857364"/>
            <a:ext cx="6929486" cy="46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ottotitolo 4"/>
          <p:cNvSpPr txBox="1">
            <a:spLocks/>
          </p:cNvSpPr>
          <p:nvPr/>
        </p:nvSpPr>
        <p:spPr>
          <a:xfrm>
            <a:off x="1571604" y="221455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7858180" cy="3071834"/>
          </a:xfrm>
        </p:spPr>
        <p:txBody>
          <a:bodyPr>
            <a:normAutofit/>
          </a:bodyPr>
          <a:lstStyle/>
          <a:p>
            <a:endParaRPr lang="it-IT" sz="3600" b="1" dirty="0" smtClean="0">
              <a:solidFill>
                <a:srgbClr val="00B0F0"/>
              </a:solidFill>
            </a:endParaRPr>
          </a:p>
          <a:p>
            <a:endParaRPr lang="it-IT" sz="3600" b="1" dirty="0" smtClean="0">
              <a:solidFill>
                <a:srgbClr val="0070C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1581" t="25000" r="64430" b="21666"/>
          <a:stretch>
            <a:fillRect/>
          </a:stretch>
        </p:blipFill>
        <p:spPr bwMode="auto">
          <a:xfrm>
            <a:off x="1571604" y="1857364"/>
            <a:ext cx="621510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1470025"/>
          </a:xfrm>
        </p:spPr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</a:rPr>
              <a:t>Momenti belli ?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7858180" cy="3071834"/>
          </a:xfrm>
        </p:spPr>
        <p:txBody>
          <a:bodyPr>
            <a:normAutofit/>
          </a:bodyPr>
          <a:lstStyle/>
          <a:p>
            <a:endParaRPr lang="it-IT" sz="3600" b="1" dirty="0" smtClean="0">
              <a:solidFill>
                <a:srgbClr val="00B0F0"/>
              </a:solidFill>
            </a:endParaRPr>
          </a:p>
          <a:p>
            <a:r>
              <a:rPr lang="it-IT" sz="8000" b="1" dirty="0" smtClean="0">
                <a:solidFill>
                  <a:srgbClr val="0070C0"/>
                </a:solidFill>
              </a:rPr>
              <a:t>Tantissimi !!!</a:t>
            </a: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85786" y="1714488"/>
            <a:ext cx="7772400" cy="1470025"/>
          </a:xfrm>
        </p:spPr>
        <p:txBody>
          <a:bodyPr>
            <a:normAutofit/>
          </a:bodyPr>
          <a:lstStyle/>
          <a:p>
            <a:r>
              <a:rPr lang="it-IT" b="1" dirty="0" smtClean="0"/>
              <a:t>Gli Amici d’Oro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3071810"/>
            <a:ext cx="8001056" cy="3071834"/>
          </a:xfrm>
        </p:spPr>
        <p:txBody>
          <a:bodyPr>
            <a:normAutofit/>
          </a:bodyPr>
          <a:lstStyle/>
          <a:p>
            <a:endParaRPr lang="it-IT" sz="3600" b="1" dirty="0" smtClean="0">
              <a:solidFill>
                <a:srgbClr val="00B0F0"/>
              </a:solidFill>
            </a:endParaRPr>
          </a:p>
          <a:p>
            <a:endParaRPr lang="it-IT" sz="3600" dirty="0">
              <a:solidFill>
                <a:srgbClr val="00B0F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3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3309" t="32752" r="56813" b="31666"/>
          <a:stretch>
            <a:fillRect/>
          </a:stretch>
        </p:blipFill>
        <p:spPr bwMode="auto">
          <a:xfrm>
            <a:off x="0" y="2928934"/>
            <a:ext cx="895279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4143404"/>
          </a:xfrm>
        </p:spPr>
        <p:txBody>
          <a:bodyPr>
            <a:noAutofit/>
          </a:bodyPr>
          <a:lstStyle/>
          <a:p>
            <a:r>
              <a:rPr lang="it-IT" sz="7200" b="1" dirty="0" smtClean="0">
                <a:solidFill>
                  <a:srgbClr val="0070C0"/>
                </a:solidFill>
              </a:rPr>
              <a:t>Perché un contratto di lago ??</a:t>
            </a:r>
            <a:endParaRPr lang="it-IT" sz="7200" b="1" dirty="0">
              <a:solidFill>
                <a:srgbClr val="0070C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/>
          <a:srcRect l="17729" t="6218" r="17729" b="12435"/>
          <a:stretch>
            <a:fillRect/>
          </a:stretch>
        </p:blipFill>
        <p:spPr bwMode="auto">
          <a:xfrm>
            <a:off x="1071538" y="1857364"/>
            <a:ext cx="70723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3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71604" y="2000240"/>
            <a:ext cx="6400800" cy="1752600"/>
          </a:xfrm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</a:rPr>
              <a:t>Posto incantevole …</a:t>
            </a:r>
            <a:endParaRPr lang="it-IT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/>
          <a:srcRect l="13686" t="6477" r="13530" b="12953"/>
          <a:stretch>
            <a:fillRect/>
          </a:stretch>
        </p:blipFill>
        <p:spPr bwMode="auto">
          <a:xfrm>
            <a:off x="1071538" y="1928802"/>
            <a:ext cx="7072362" cy="449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3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00166" y="2143116"/>
            <a:ext cx="6400800" cy="1752600"/>
          </a:xfrm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</a:rPr>
              <a:t>Molto romantico …</a:t>
            </a:r>
            <a:endParaRPr lang="it-IT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ARCHIVIO DOCUMENTI n°1 -PC\ECOMUSEO\2019 ECOMUSEO\Foto LIMING\Digitalizzato_20190305 (3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1153"/>
            <a:ext cx="7500990" cy="4935823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85786" y="2071678"/>
            <a:ext cx="7772400" cy="1000132"/>
          </a:xfrm>
        </p:spPr>
        <p:txBody>
          <a:bodyPr>
            <a:normAutofit fontScale="90000"/>
          </a:bodyPr>
          <a:lstStyle/>
          <a:p>
            <a:r>
              <a:rPr lang="it-IT" sz="6000" b="1" dirty="0" smtClean="0">
                <a:solidFill>
                  <a:schemeClr val="bg1"/>
                </a:solidFill>
              </a:rPr>
              <a:t>30 anni fa il LIMING</a:t>
            </a:r>
            <a:endParaRPr lang="it-IT" sz="6000" b="1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2643182"/>
            <a:ext cx="7858180" cy="1357322"/>
          </a:xfrm>
        </p:spPr>
        <p:txBody>
          <a:bodyPr>
            <a:normAutofit/>
          </a:bodyPr>
          <a:lstStyle/>
          <a:p>
            <a:endParaRPr lang="it-IT" sz="3600" b="1" dirty="0" smtClean="0">
              <a:solidFill>
                <a:srgbClr val="00B0F0"/>
              </a:solidFill>
            </a:endParaRPr>
          </a:p>
          <a:p>
            <a:endParaRPr lang="it-IT" sz="4800" b="1" dirty="0" smtClean="0">
              <a:solidFill>
                <a:srgbClr val="0070C0"/>
              </a:solidFill>
            </a:endParaRPr>
          </a:p>
          <a:p>
            <a:endParaRPr lang="it-IT" sz="3600" b="1" dirty="0" smtClean="0">
              <a:solidFill>
                <a:srgbClr val="00B0F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3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85786" y="1857364"/>
            <a:ext cx="7500990" cy="714380"/>
          </a:xfrm>
        </p:spPr>
        <p:txBody>
          <a:bodyPr>
            <a:normAutofit fontScale="90000"/>
          </a:bodyPr>
          <a:lstStyle/>
          <a:p>
            <a:r>
              <a:rPr lang="it-IT" sz="6000" b="1" dirty="0" smtClean="0">
                <a:solidFill>
                  <a:srgbClr val="0070C0"/>
                </a:solidFill>
              </a:rPr>
              <a:t>Il lago rinasce !</a:t>
            </a:r>
            <a:endParaRPr lang="it-IT" sz="6000" b="1" dirty="0">
              <a:solidFill>
                <a:srgbClr val="0070C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2643182"/>
            <a:ext cx="7858180" cy="3714776"/>
          </a:xfrm>
        </p:spPr>
        <p:txBody>
          <a:bodyPr>
            <a:normAutofit/>
          </a:bodyPr>
          <a:lstStyle/>
          <a:p>
            <a:endParaRPr lang="it-IT" sz="3600" b="1" dirty="0" smtClean="0">
              <a:solidFill>
                <a:srgbClr val="00B0F0"/>
              </a:solidFill>
            </a:endParaRPr>
          </a:p>
          <a:p>
            <a:endParaRPr lang="it-IT" sz="4800" b="1" dirty="0" smtClean="0">
              <a:solidFill>
                <a:srgbClr val="0070C0"/>
              </a:solidFill>
            </a:endParaRPr>
          </a:p>
          <a:p>
            <a:endParaRPr lang="it-IT" sz="3600" b="1" dirty="0" smtClean="0">
              <a:solidFill>
                <a:srgbClr val="00B0F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ARCHIVIO DOCUMENTI n°1 -PC\ECOMUSEO\2019 ECOMUSEO\Foto LIMING\Digitalizzato_20190305 (5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590079"/>
            <a:ext cx="6572296" cy="4267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85927"/>
            <a:ext cx="7772400" cy="1071569"/>
          </a:xfrm>
        </p:spPr>
        <p:txBody>
          <a:bodyPr>
            <a:normAutofit/>
          </a:bodyPr>
          <a:lstStyle/>
          <a:p>
            <a:r>
              <a:rPr lang="it-IT" sz="3600" b="1" dirty="0" smtClean="0"/>
              <a:t>Da dove nasce un contratto di lago</a:t>
            </a:r>
            <a:endParaRPr lang="it-IT" sz="36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2786058"/>
            <a:ext cx="8286808" cy="3714776"/>
          </a:xfrm>
        </p:spPr>
        <p:txBody>
          <a:bodyPr>
            <a:normAutofit fontScale="85000" lnSpcReduction="10000"/>
          </a:bodyPr>
          <a:lstStyle/>
          <a:p>
            <a:r>
              <a:rPr lang="it-IT" sz="3300" dirty="0" smtClean="0">
                <a:solidFill>
                  <a:srgbClr val="0070C0"/>
                </a:solidFill>
              </a:rPr>
              <a:t>nasce </a:t>
            </a:r>
            <a:r>
              <a:rPr lang="it-IT" sz="3300" dirty="0">
                <a:solidFill>
                  <a:srgbClr val="0070C0"/>
                </a:solidFill>
              </a:rPr>
              <a:t>dalla  Direttiva Europea  </a:t>
            </a:r>
            <a:r>
              <a:rPr lang="it-IT" sz="3300" b="1" dirty="0">
                <a:solidFill>
                  <a:schemeClr val="tx1"/>
                </a:solidFill>
              </a:rPr>
              <a:t>2000/60/CE </a:t>
            </a:r>
            <a:r>
              <a:rPr lang="it-IT" sz="3300" dirty="0">
                <a:solidFill>
                  <a:srgbClr val="0070C0"/>
                </a:solidFill>
              </a:rPr>
              <a:t>la direttiva “sulle acque” che si prefigge di raggiungere un stato “BUONO” della qualità delle </a:t>
            </a:r>
            <a:r>
              <a:rPr lang="it-IT" sz="3300" dirty="0" smtClean="0">
                <a:solidFill>
                  <a:srgbClr val="0070C0"/>
                </a:solidFill>
              </a:rPr>
              <a:t>acque; a </a:t>
            </a:r>
            <a:r>
              <a:rPr lang="it-IT" sz="3300" dirty="0">
                <a:solidFill>
                  <a:srgbClr val="0070C0"/>
                </a:solidFill>
              </a:rPr>
              <a:t>livello</a:t>
            </a:r>
          </a:p>
          <a:p>
            <a:r>
              <a:rPr lang="it-IT" sz="3300" dirty="0">
                <a:solidFill>
                  <a:srgbClr val="0070C0"/>
                </a:solidFill>
              </a:rPr>
              <a:t>nazionale dal</a:t>
            </a:r>
            <a:r>
              <a:rPr lang="it-IT" sz="3300" dirty="0">
                <a:solidFill>
                  <a:srgbClr val="00B0F0"/>
                </a:solidFill>
              </a:rPr>
              <a:t> </a:t>
            </a:r>
            <a:r>
              <a:rPr lang="it-IT" sz="3300" b="1" dirty="0" err="1">
                <a:solidFill>
                  <a:schemeClr val="tx1"/>
                </a:solidFill>
              </a:rPr>
              <a:t>D.Lgs</a:t>
            </a:r>
            <a:r>
              <a:rPr lang="it-IT" sz="3300" b="1" dirty="0">
                <a:solidFill>
                  <a:schemeClr val="tx1"/>
                </a:solidFill>
              </a:rPr>
              <a:t> </a:t>
            </a:r>
            <a:r>
              <a:rPr lang="it-IT" sz="3300" b="1" dirty="0" smtClean="0">
                <a:solidFill>
                  <a:schemeClr val="tx1"/>
                </a:solidFill>
              </a:rPr>
              <a:t>152/2006</a:t>
            </a:r>
            <a:r>
              <a:rPr lang="it-IT" sz="3300" b="1" dirty="0" smtClean="0">
                <a:solidFill>
                  <a:srgbClr val="0070C0"/>
                </a:solidFill>
              </a:rPr>
              <a:t>;</a:t>
            </a:r>
          </a:p>
          <a:p>
            <a:r>
              <a:rPr lang="it-IT" sz="3300" dirty="0" smtClean="0">
                <a:solidFill>
                  <a:srgbClr val="0070C0"/>
                </a:solidFill>
              </a:rPr>
              <a:t>A </a:t>
            </a:r>
            <a:r>
              <a:rPr lang="it-IT" sz="3300" dirty="0">
                <a:solidFill>
                  <a:srgbClr val="0070C0"/>
                </a:solidFill>
              </a:rPr>
              <a:t>seguire il  Piano territoriale Regione Piemonte </a:t>
            </a:r>
            <a:r>
              <a:rPr lang="it-IT" sz="3300" dirty="0">
                <a:solidFill>
                  <a:schemeClr val="tx1"/>
                </a:solidFill>
              </a:rPr>
              <a:t>DGR 16-10273 </a:t>
            </a:r>
            <a:r>
              <a:rPr lang="it-IT" sz="3300" dirty="0">
                <a:solidFill>
                  <a:srgbClr val="0070C0"/>
                </a:solidFill>
              </a:rPr>
              <a:t>art.35 in cui  la </a:t>
            </a:r>
            <a:r>
              <a:rPr lang="it-IT" sz="3300" b="1" dirty="0">
                <a:solidFill>
                  <a:srgbClr val="0070C0"/>
                </a:solidFill>
              </a:rPr>
              <a:t>Regione Piemonte</a:t>
            </a:r>
            <a:r>
              <a:rPr lang="it-IT" sz="3300" dirty="0">
                <a:solidFill>
                  <a:srgbClr val="0070C0"/>
                </a:solidFill>
              </a:rPr>
              <a:t> considera i "Contratti di fiume e di lago" strumenti fondamentali per l'attuazione del </a:t>
            </a:r>
            <a:r>
              <a:rPr lang="it-IT" sz="3300" b="1" u="sng" dirty="0">
                <a:solidFill>
                  <a:srgbClr val="00B0F0"/>
                </a:solidFill>
                <a:hlinkClick r:id="rId2"/>
              </a:rPr>
              <a:t>Piano di Tutela delle Acque </a:t>
            </a:r>
            <a:r>
              <a:rPr lang="it-IT" sz="3300" dirty="0">
                <a:solidFill>
                  <a:srgbClr val="0070C0"/>
                </a:solidFill>
              </a:rPr>
              <a:t>(PTA</a:t>
            </a:r>
            <a:r>
              <a:rPr lang="it-IT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3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71472" y="3143248"/>
            <a:ext cx="7858180" cy="3214710"/>
          </a:xfrm>
        </p:spPr>
        <p:txBody>
          <a:bodyPr>
            <a:normAutofit/>
          </a:bodyPr>
          <a:lstStyle/>
          <a:p>
            <a:endParaRPr lang="it-IT" sz="3600" b="1" dirty="0" smtClean="0">
              <a:solidFill>
                <a:srgbClr val="0070C0"/>
              </a:solidFill>
            </a:endParaRPr>
          </a:p>
          <a:p>
            <a:endParaRPr lang="it-IT" sz="3600" dirty="0">
              <a:solidFill>
                <a:srgbClr val="00B0F0"/>
              </a:solidFill>
            </a:endParaRPr>
          </a:p>
        </p:txBody>
      </p:sp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2"/>
          <a:srcRect l="11510" t="18408" r="16486" b="62189"/>
          <a:stretch>
            <a:fillRect/>
          </a:stretch>
        </p:blipFill>
        <p:spPr bwMode="auto">
          <a:xfrm>
            <a:off x="285720" y="285728"/>
            <a:ext cx="842324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/>
          <p:nvPr/>
        </p:nvPicPr>
        <p:blipFill>
          <a:blip r:embed="rId3"/>
          <a:srcRect l="13686" t="6218" r="13997" b="12694"/>
          <a:stretch>
            <a:fillRect/>
          </a:stretch>
        </p:blipFill>
        <p:spPr bwMode="auto">
          <a:xfrm>
            <a:off x="1285852" y="1785926"/>
            <a:ext cx="685804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ottotitolo 4"/>
          <p:cNvSpPr txBox="1">
            <a:spLocks/>
          </p:cNvSpPr>
          <p:nvPr/>
        </p:nvSpPr>
        <p:spPr>
          <a:xfrm>
            <a:off x="1571604" y="171448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Luogo accogliente …</a:t>
            </a:r>
            <a:endParaRPr kumimoji="0" lang="it-IT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169</Words>
  <Application>Microsoft Office PowerPoint</Application>
  <PresentationFormat>Presentazione su schermo (4:3)</PresentationFormat>
  <Paragraphs>30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Il contratto di lago per il CUSIO</vt:lpstr>
      <vt:lpstr>Diapositiva 2</vt:lpstr>
      <vt:lpstr>Perché un contratto di lago ??</vt:lpstr>
      <vt:lpstr>Diapositiva 4</vt:lpstr>
      <vt:lpstr>Diapositiva 5</vt:lpstr>
      <vt:lpstr>30 anni fa il LIMING</vt:lpstr>
      <vt:lpstr>Il lago rinasce !</vt:lpstr>
      <vt:lpstr>Da dove nasce un contratto di lago</vt:lpstr>
      <vt:lpstr>Diapositiva 9</vt:lpstr>
      <vt:lpstr>Diapositiva 10</vt:lpstr>
      <vt:lpstr>Diapositiva 11</vt:lpstr>
      <vt:lpstr>Quali passi abbiamo fatto ? Protocollo di intesa firmato lo scorso 1° dicembre 2018 a San Maurizio d’Opaglio da 86 portatori di interesse ( 1/3 istituzioni, 1/3 operatori economici, 1/3 ass. sportive e culturali).  Ora siamo quasi 100 </vt:lpstr>
      <vt:lpstr>inoltre, la Cabina di Regia è stata istituita e si è riunita già due volte, definendo l’organizzazione : snella, collaborativa e pragmatica</vt:lpstr>
      <vt:lpstr>Adesso Stiamo lavorando per la VAS (Valutazione Strategica Ambientale)  producendo la  pre-analisi ,  le verifiche di coerenza interna ed esterna, e tutti i documenti necessari</vt:lpstr>
      <vt:lpstr>Diapositiva 15</vt:lpstr>
      <vt:lpstr>Consegnare i documenti per VAS entro fine 2019 ! Pulire sentieri e strade subito!  (da far invidia alla Svizzera !!!) Giungere alla firma del contratto entro 2020 !</vt:lpstr>
      <vt:lpstr>Diapositiva 17</vt:lpstr>
      <vt:lpstr>Problemi ?</vt:lpstr>
      <vt:lpstr>Diapositiva 19</vt:lpstr>
      <vt:lpstr>Momenti belli ?</vt:lpstr>
      <vt:lpstr>Gli Amici d’Oro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contratto di lago per il Cusio</dc:title>
  <dc:creator>Gianni</dc:creator>
  <cp:lastModifiedBy>Gianni</cp:lastModifiedBy>
  <cp:revision>73</cp:revision>
  <dcterms:created xsi:type="dcterms:W3CDTF">2018-07-21T17:52:11Z</dcterms:created>
  <dcterms:modified xsi:type="dcterms:W3CDTF">2019-07-09T14:42:01Z</dcterms:modified>
</cp:coreProperties>
</file>